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notesSlides/notesSlide15.xml" ContentType="application/vnd.openxmlformats-officedocument.presentationml.notesSlide+xml"/>
  <Override PartName="/ppt/charts/chart2.xml" ContentType="application/vnd.openxmlformats-officedocument.drawingml.chart+xml"/>
  <Override PartName="/ppt/notesSlides/notesSlide16.xml" ContentType="application/vnd.openxmlformats-officedocument.presentationml.notesSlide+xml"/>
  <Override PartName="/ppt/charts/chart3.xml" ContentType="application/vnd.openxmlformats-officedocument.drawingml.chart+xml"/>
  <Override PartName="/ppt/notesSlides/notesSlide17.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23"/>
  </p:notesMasterIdLst>
  <p:sldIdLst>
    <p:sldId id="256" r:id="rId2"/>
    <p:sldId id="275" r:id="rId3"/>
    <p:sldId id="281" r:id="rId4"/>
    <p:sldId id="273" r:id="rId5"/>
    <p:sldId id="279" r:id="rId6"/>
    <p:sldId id="278" r:id="rId7"/>
    <p:sldId id="258" r:id="rId8"/>
    <p:sldId id="276" r:id="rId9"/>
    <p:sldId id="262" r:id="rId10"/>
    <p:sldId id="264" r:id="rId11"/>
    <p:sldId id="267" r:id="rId12"/>
    <p:sldId id="280" r:id="rId13"/>
    <p:sldId id="277" r:id="rId14"/>
    <p:sldId id="282" r:id="rId15"/>
    <p:sldId id="283" r:id="rId16"/>
    <p:sldId id="287" r:id="rId17"/>
    <p:sldId id="285" r:id="rId18"/>
    <p:sldId id="288" r:id="rId19"/>
    <p:sldId id="289" r:id="rId20"/>
    <p:sldId id="270" r:id="rId21"/>
    <p:sldId id="272" r:id="rId22"/>
  </p:sldIdLst>
  <p:sldSz cx="9144000" cy="6858000" type="screen4x3"/>
  <p:notesSz cx="7077075" cy="90519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14342" autoAdjust="0"/>
    <p:restoredTop sz="97513" autoAdjust="0"/>
  </p:normalViewPr>
  <p:slideViewPr>
    <p:cSldViewPr>
      <p:cViewPr>
        <p:scale>
          <a:sx n="66" d="100"/>
          <a:sy n="66" d="100"/>
        </p:scale>
        <p:origin x="-2706" y="-61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1830" y="-102"/>
      </p:cViewPr>
      <p:guideLst>
        <p:guide orient="horz" pos="2851"/>
        <p:guide pos="222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kneelbeforeneil5:UNM-PhDCoun:7Fall%202012:4RA:PreTestSurvey:TeachCorp_PreSurvey.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kneelbeforeneil5:UNM-PhDCoun:7Fall%202012:4RA:PreTestSurvey:TeachCorp_PreSurvey.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kneelbeforeneil5:UNM-PhDCoun:7Fall%202012:4RA:PreTestSurvey:TeachCorp_PreSurvey.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kneelbeforeneil5:UNM-PhDCoun:7Fall%202012:4RA:PreTestSurvey:TeachCorp_PreSurvey.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6.xml.rels><?xml version="1.0" encoding="UTF-8" standalone="yes"?>
<Relationships xmlns="http://schemas.openxmlformats.org/package/2006/relationships"><Relationship Id="rId1" Type="http://schemas.openxmlformats.org/officeDocument/2006/relationships/oleObject" Target="Macintosh%20HD:Users:kneelbeforeneil5:UNM-PhDCoun:7Fall%202012:4RA:Mid-YearSurveyJan2012:Mid-YearSurvey201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manualLayout>
          <c:layoutTarget val="inner"/>
          <c:xMode val="edge"/>
          <c:yMode val="edge"/>
          <c:x val="0.10824890638670166"/>
          <c:y val="0.23636755009282376"/>
          <c:w val="0.83443919510061237"/>
          <c:h val="0.55910201011458927"/>
        </c:manualLayout>
      </c:layout>
      <c:barChart>
        <c:barDir val="col"/>
        <c:grouping val="stacked"/>
        <c:varyColors val="0"/>
        <c:ser>
          <c:idx val="1"/>
          <c:order val="1"/>
          <c:invertIfNegative val="0"/>
          <c:cat>
            <c:multiLvlStrRef>
              <c:f>'Q11'!$H$3:$H$8</c:f>
            </c:multiLvlStrRef>
          </c:cat>
          <c:val>
            <c:numRef>
              <c:f>'Q11'!$I$3:$I$8</c:f>
            </c:numRef>
          </c:val>
        </c:ser>
        <c:ser>
          <c:idx val="0"/>
          <c:order val="0"/>
          <c:invertIfNegative val="0"/>
          <c:cat>
            <c:strRef>
              <c:f>'[TeachCorp_PreSurvey.xlsx]Q11'!$H$3:$H$8</c:f>
              <c:strCache>
                <c:ptCount val="6"/>
                <c:pt idx="0">
                  <c:v>Help Community</c:v>
                </c:pt>
                <c:pt idx="1">
                  <c:v>Problem Solve</c:v>
                </c:pt>
                <c:pt idx="2">
                  <c:v>Community Involvement</c:v>
                </c:pt>
                <c:pt idx="3">
                  <c:v>Learning Meaningful</c:v>
                </c:pt>
                <c:pt idx="4">
                  <c:v>Increased Self-Efficacy</c:v>
                </c:pt>
                <c:pt idx="5">
                  <c:v>Critically Think</c:v>
                </c:pt>
              </c:strCache>
            </c:strRef>
          </c:cat>
          <c:val>
            <c:numRef>
              <c:f>'[TeachCorp_PreSurvey.xlsx]Q11'!$I$3:$I$8</c:f>
              <c:numCache>
                <c:formatCode>General</c:formatCode>
                <c:ptCount val="6"/>
                <c:pt idx="0">
                  <c:v>5</c:v>
                </c:pt>
                <c:pt idx="1">
                  <c:v>3</c:v>
                </c:pt>
                <c:pt idx="2">
                  <c:v>2</c:v>
                </c:pt>
                <c:pt idx="3">
                  <c:v>1</c:v>
                </c:pt>
                <c:pt idx="4">
                  <c:v>1</c:v>
                </c:pt>
                <c:pt idx="5">
                  <c:v>1</c:v>
                </c:pt>
              </c:numCache>
            </c:numRef>
          </c:val>
        </c:ser>
        <c:dLbls>
          <c:showLegendKey val="0"/>
          <c:showVal val="0"/>
          <c:showCatName val="0"/>
          <c:showSerName val="0"/>
          <c:showPercent val="0"/>
          <c:showBubbleSize val="0"/>
        </c:dLbls>
        <c:gapWidth val="150"/>
        <c:overlap val="100"/>
        <c:axId val="92934528"/>
        <c:axId val="92936064"/>
      </c:barChart>
      <c:catAx>
        <c:axId val="92934528"/>
        <c:scaling>
          <c:orientation val="minMax"/>
        </c:scaling>
        <c:delete val="0"/>
        <c:axPos val="b"/>
        <c:majorTickMark val="out"/>
        <c:minorTickMark val="none"/>
        <c:tickLblPos val="nextTo"/>
        <c:crossAx val="92936064"/>
        <c:crosses val="autoZero"/>
        <c:auto val="1"/>
        <c:lblAlgn val="ctr"/>
        <c:lblOffset val="100"/>
        <c:noMultiLvlLbl val="0"/>
      </c:catAx>
      <c:valAx>
        <c:axId val="92936064"/>
        <c:scaling>
          <c:orientation val="minMax"/>
        </c:scaling>
        <c:delete val="0"/>
        <c:axPos val="l"/>
        <c:majorGridlines/>
        <c:title>
          <c:tx>
            <c:rich>
              <a:bodyPr/>
              <a:lstStyle/>
              <a:p>
                <a:pPr>
                  <a:defRPr/>
                </a:pPr>
                <a:r>
                  <a:rPr lang="en-US"/>
                  <a:t>Number of Responses</a:t>
                </a:r>
              </a:p>
            </c:rich>
          </c:tx>
          <c:layout/>
          <c:overlay val="0"/>
        </c:title>
        <c:numFmt formatCode="General" sourceLinked="1"/>
        <c:majorTickMark val="out"/>
        <c:minorTickMark val="none"/>
        <c:tickLblPos val="nextTo"/>
        <c:crossAx val="92934528"/>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manualLayout>
          <c:layoutTarget val="inner"/>
          <c:xMode val="edge"/>
          <c:yMode val="edge"/>
          <c:x val="7.4981848063384607E-2"/>
          <c:y val="1.8087739032620922E-2"/>
          <c:w val="0.91633453528589293"/>
          <c:h val="0.80411721972253469"/>
        </c:manualLayout>
      </c:layout>
      <c:barChart>
        <c:barDir val="col"/>
        <c:grouping val="clustered"/>
        <c:varyColors val="0"/>
        <c:ser>
          <c:idx val="0"/>
          <c:order val="0"/>
          <c:invertIfNegative val="0"/>
          <c:cat>
            <c:strRef>
              <c:f>'Q12'!$J$3:$J$7</c:f>
              <c:strCache>
                <c:ptCount val="5"/>
                <c:pt idx="0">
                  <c:v>Socioeconomic Status</c:v>
                </c:pt>
                <c:pt idx="1">
                  <c:v>School Funding</c:v>
                </c:pt>
                <c:pt idx="2">
                  <c:v>Time at Work</c:v>
                </c:pt>
                <c:pt idx="3">
                  <c:v>Biased Standards</c:v>
                </c:pt>
                <c:pt idx="4">
                  <c:v>Lack of Resources</c:v>
                </c:pt>
              </c:strCache>
            </c:strRef>
          </c:cat>
          <c:val>
            <c:numRef>
              <c:f>'Q12'!$K$3:$K$7</c:f>
              <c:numCache>
                <c:formatCode>General</c:formatCode>
                <c:ptCount val="5"/>
                <c:pt idx="0">
                  <c:v>2</c:v>
                </c:pt>
                <c:pt idx="1">
                  <c:v>2</c:v>
                </c:pt>
                <c:pt idx="2">
                  <c:v>1</c:v>
                </c:pt>
                <c:pt idx="3">
                  <c:v>1</c:v>
                </c:pt>
                <c:pt idx="4">
                  <c:v>1</c:v>
                </c:pt>
              </c:numCache>
            </c:numRef>
          </c:val>
        </c:ser>
        <c:dLbls>
          <c:showLegendKey val="0"/>
          <c:showVal val="0"/>
          <c:showCatName val="0"/>
          <c:showSerName val="0"/>
          <c:showPercent val="0"/>
          <c:showBubbleSize val="0"/>
        </c:dLbls>
        <c:gapWidth val="150"/>
        <c:axId val="92979200"/>
        <c:axId val="92980736"/>
      </c:barChart>
      <c:catAx>
        <c:axId val="92979200"/>
        <c:scaling>
          <c:orientation val="minMax"/>
        </c:scaling>
        <c:delete val="0"/>
        <c:axPos val="b"/>
        <c:majorTickMark val="out"/>
        <c:minorTickMark val="none"/>
        <c:tickLblPos val="nextTo"/>
        <c:crossAx val="92980736"/>
        <c:crosses val="autoZero"/>
        <c:auto val="1"/>
        <c:lblAlgn val="ctr"/>
        <c:lblOffset val="100"/>
        <c:noMultiLvlLbl val="0"/>
      </c:catAx>
      <c:valAx>
        <c:axId val="92980736"/>
        <c:scaling>
          <c:orientation val="minMax"/>
        </c:scaling>
        <c:delete val="0"/>
        <c:axPos val="l"/>
        <c:majorGridlines/>
        <c:title>
          <c:tx>
            <c:rich>
              <a:bodyPr/>
              <a:lstStyle/>
              <a:p>
                <a:pPr>
                  <a:defRPr/>
                </a:pPr>
                <a:r>
                  <a:rPr lang="en-US"/>
                  <a:t>Number of Responses</a:t>
                </a:r>
              </a:p>
            </c:rich>
          </c:tx>
          <c:layout/>
          <c:overlay val="0"/>
        </c:title>
        <c:numFmt formatCode="General" sourceLinked="1"/>
        <c:majorTickMark val="out"/>
        <c:minorTickMark val="none"/>
        <c:tickLblPos val="nextTo"/>
        <c:crossAx val="92979200"/>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manualLayout>
          <c:layoutTarget val="inner"/>
          <c:xMode val="edge"/>
          <c:yMode val="edge"/>
          <c:x val="7.5098584809575E-2"/>
          <c:y val="0.1614999354588873"/>
          <c:w val="0.92298208005486104"/>
          <c:h val="0.76313347102104045"/>
        </c:manualLayout>
      </c:layout>
      <c:barChart>
        <c:barDir val="col"/>
        <c:grouping val="clustered"/>
        <c:varyColors val="0"/>
        <c:ser>
          <c:idx val="0"/>
          <c:order val="0"/>
          <c:invertIfNegative val="0"/>
          <c:cat>
            <c:strRef>
              <c:f>'Q13'!$I$3:$I$6</c:f>
              <c:strCache>
                <c:ptCount val="4"/>
                <c:pt idx="0">
                  <c:v>Willing to Participate</c:v>
                </c:pt>
                <c:pt idx="1">
                  <c:v>Work</c:v>
                </c:pt>
                <c:pt idx="2">
                  <c:v>Language Difficulties</c:v>
                </c:pt>
                <c:pt idx="3">
                  <c:v>Placement of Responsibility</c:v>
                </c:pt>
              </c:strCache>
            </c:strRef>
          </c:cat>
          <c:val>
            <c:numRef>
              <c:f>'Q13'!$J$3:$J$6</c:f>
              <c:numCache>
                <c:formatCode>General</c:formatCode>
                <c:ptCount val="4"/>
                <c:pt idx="0">
                  <c:v>3</c:v>
                </c:pt>
                <c:pt idx="1">
                  <c:v>3</c:v>
                </c:pt>
                <c:pt idx="2">
                  <c:v>2</c:v>
                </c:pt>
                <c:pt idx="3">
                  <c:v>2</c:v>
                </c:pt>
              </c:numCache>
            </c:numRef>
          </c:val>
        </c:ser>
        <c:dLbls>
          <c:showLegendKey val="0"/>
          <c:showVal val="0"/>
          <c:showCatName val="0"/>
          <c:showSerName val="0"/>
          <c:showPercent val="0"/>
          <c:showBubbleSize val="0"/>
        </c:dLbls>
        <c:gapWidth val="150"/>
        <c:axId val="79633408"/>
        <c:axId val="79643392"/>
      </c:barChart>
      <c:catAx>
        <c:axId val="79633408"/>
        <c:scaling>
          <c:orientation val="minMax"/>
        </c:scaling>
        <c:delete val="0"/>
        <c:axPos val="b"/>
        <c:majorTickMark val="out"/>
        <c:minorTickMark val="none"/>
        <c:tickLblPos val="nextTo"/>
        <c:crossAx val="79643392"/>
        <c:crosses val="autoZero"/>
        <c:auto val="1"/>
        <c:lblAlgn val="ctr"/>
        <c:lblOffset val="100"/>
        <c:noMultiLvlLbl val="0"/>
      </c:catAx>
      <c:valAx>
        <c:axId val="79643392"/>
        <c:scaling>
          <c:orientation val="minMax"/>
        </c:scaling>
        <c:delete val="0"/>
        <c:axPos val="l"/>
        <c:majorGridlines/>
        <c:title>
          <c:tx>
            <c:rich>
              <a:bodyPr/>
              <a:lstStyle/>
              <a:p>
                <a:pPr>
                  <a:defRPr/>
                </a:pPr>
                <a:r>
                  <a:rPr lang="en-US"/>
                  <a:t>Number of Responses</a:t>
                </a:r>
              </a:p>
            </c:rich>
          </c:tx>
          <c:layout/>
          <c:overlay val="0"/>
        </c:title>
        <c:numFmt formatCode="General" sourceLinked="1"/>
        <c:majorTickMark val="out"/>
        <c:minorTickMark val="none"/>
        <c:tickLblPos val="nextTo"/>
        <c:crossAx val="79633408"/>
        <c:crosses val="autoZero"/>
        <c:crossBetween val="between"/>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manualLayout>
          <c:layoutTarget val="inner"/>
          <c:xMode val="edge"/>
          <c:yMode val="edge"/>
          <c:x val="7.8606851775107053E-2"/>
          <c:y val="4.2481294315822468E-2"/>
          <c:w val="0.86120253718285211"/>
          <c:h val="0.73155687405271519"/>
        </c:manualLayout>
      </c:layout>
      <c:barChart>
        <c:barDir val="col"/>
        <c:grouping val="clustered"/>
        <c:varyColors val="0"/>
        <c:ser>
          <c:idx val="0"/>
          <c:order val="0"/>
          <c:invertIfNegative val="0"/>
          <c:cat>
            <c:strRef>
              <c:f>'Q17'!$H$3:$H$7</c:f>
              <c:strCache>
                <c:ptCount val="5"/>
                <c:pt idx="0">
                  <c:v>Help People</c:v>
                </c:pt>
                <c:pt idx="1">
                  <c:v>Community Demographics</c:v>
                </c:pt>
                <c:pt idx="2">
                  <c:v>Sense of Pride</c:v>
                </c:pt>
                <c:pt idx="3">
                  <c:v>Facilities</c:v>
                </c:pt>
                <c:pt idx="4">
                  <c:v>Parents</c:v>
                </c:pt>
              </c:strCache>
            </c:strRef>
          </c:cat>
          <c:val>
            <c:numRef>
              <c:f>'Q17'!$I$3:$I$7</c:f>
              <c:numCache>
                <c:formatCode>General</c:formatCode>
                <c:ptCount val="5"/>
                <c:pt idx="0">
                  <c:v>4</c:v>
                </c:pt>
                <c:pt idx="1">
                  <c:v>3</c:v>
                </c:pt>
                <c:pt idx="2">
                  <c:v>3</c:v>
                </c:pt>
                <c:pt idx="3">
                  <c:v>2</c:v>
                </c:pt>
                <c:pt idx="4">
                  <c:v>2</c:v>
                </c:pt>
              </c:numCache>
            </c:numRef>
          </c:val>
        </c:ser>
        <c:dLbls>
          <c:showLegendKey val="0"/>
          <c:showVal val="0"/>
          <c:showCatName val="0"/>
          <c:showSerName val="0"/>
          <c:showPercent val="0"/>
          <c:showBubbleSize val="0"/>
        </c:dLbls>
        <c:gapWidth val="150"/>
        <c:axId val="79705984"/>
        <c:axId val="79707520"/>
      </c:barChart>
      <c:catAx>
        <c:axId val="79705984"/>
        <c:scaling>
          <c:orientation val="minMax"/>
        </c:scaling>
        <c:delete val="0"/>
        <c:axPos val="b"/>
        <c:majorTickMark val="out"/>
        <c:minorTickMark val="none"/>
        <c:tickLblPos val="nextTo"/>
        <c:crossAx val="79707520"/>
        <c:crosses val="autoZero"/>
        <c:auto val="1"/>
        <c:lblAlgn val="ctr"/>
        <c:lblOffset val="100"/>
        <c:noMultiLvlLbl val="0"/>
      </c:catAx>
      <c:valAx>
        <c:axId val="79707520"/>
        <c:scaling>
          <c:orientation val="minMax"/>
        </c:scaling>
        <c:delete val="0"/>
        <c:axPos val="l"/>
        <c:majorGridlines/>
        <c:title>
          <c:tx>
            <c:rich>
              <a:bodyPr/>
              <a:lstStyle/>
              <a:p>
                <a:pPr>
                  <a:defRPr/>
                </a:pPr>
                <a:r>
                  <a:rPr lang="en-US"/>
                  <a:t>Number of Responses</a:t>
                </a:r>
              </a:p>
            </c:rich>
          </c:tx>
          <c:layout/>
          <c:overlay val="0"/>
        </c:title>
        <c:numFmt formatCode="General" sourceLinked="1"/>
        <c:majorTickMark val="out"/>
        <c:minorTickMark val="none"/>
        <c:tickLblPos val="nextTo"/>
        <c:crossAx val="79705984"/>
        <c:crosses val="autoZero"/>
        <c:crossBetween val="between"/>
      </c:valAx>
      <c:spPr>
        <a:noFill/>
        <a:ln w="25400">
          <a:noFill/>
        </a:ln>
      </c:spPr>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a:lstStyle/>
          <a:p>
            <a:pPr>
              <a:defRPr/>
            </a:pPr>
            <a:r>
              <a:rPr lang="en-US" sz="1600" dirty="0">
                <a:solidFill>
                  <a:schemeClr val="bg2"/>
                </a:solidFill>
                <a:latin typeface="Book Antiqua" pitchFamily="18" charset="0"/>
              </a:rPr>
              <a:t>Three Strengths of the </a:t>
            </a:r>
            <a:r>
              <a:rPr lang="en-US" sz="1600" dirty="0" err="1">
                <a:solidFill>
                  <a:schemeClr val="bg2"/>
                </a:solidFill>
                <a:latin typeface="Book Antiqua" pitchFamily="18" charset="0"/>
              </a:rPr>
              <a:t>TeacherCorps</a:t>
            </a:r>
            <a:r>
              <a:rPr lang="en-US" sz="1600" dirty="0">
                <a:solidFill>
                  <a:schemeClr val="bg2"/>
                </a:solidFill>
                <a:latin typeface="Book Antiqua" pitchFamily="18" charset="0"/>
              </a:rPr>
              <a:t> Program</a:t>
            </a:r>
          </a:p>
        </c:rich>
      </c:tx>
      <c:layout/>
      <c:overlay val="0"/>
    </c:title>
    <c:autoTitleDeleted val="0"/>
    <c:plotArea>
      <c:layout>
        <c:manualLayout>
          <c:layoutTarget val="inner"/>
          <c:xMode val="edge"/>
          <c:yMode val="edge"/>
          <c:x val="5.7345004204571524E-2"/>
          <c:y val="0.15691659375911343"/>
          <c:w val="0.91191065922584924"/>
          <c:h val="0.71690133013034385"/>
        </c:manualLayout>
      </c:layout>
      <c:barChart>
        <c:barDir val="col"/>
        <c:grouping val="clustered"/>
        <c:varyColors val="0"/>
        <c:ser>
          <c:idx val="0"/>
          <c:order val="0"/>
          <c:invertIfNegative val="0"/>
          <c:cat>
            <c:strRef>
              <c:f>'Q1'!$H$1:$H$7</c:f>
              <c:strCache>
                <c:ptCount val="7"/>
                <c:pt idx="0">
                  <c:v>Learning</c:v>
                </c:pt>
                <c:pt idx="1">
                  <c:v>Connection to Community</c:v>
                </c:pt>
                <c:pt idx="2">
                  <c:v>Support</c:v>
                </c:pt>
                <c:pt idx="3">
                  <c:v>Benefits student Teacher</c:v>
                </c:pt>
                <c:pt idx="4">
                  <c:v>Involvement</c:v>
                </c:pt>
                <c:pt idx="5">
                  <c:v>Connection to University</c:v>
                </c:pt>
                <c:pt idx="6">
                  <c:v>Attitude</c:v>
                </c:pt>
              </c:strCache>
            </c:strRef>
          </c:cat>
          <c:val>
            <c:numRef>
              <c:f>'Q1'!$I$1:$I$7</c:f>
              <c:numCache>
                <c:formatCode>General</c:formatCode>
                <c:ptCount val="7"/>
                <c:pt idx="0">
                  <c:v>8</c:v>
                </c:pt>
                <c:pt idx="1">
                  <c:v>8</c:v>
                </c:pt>
                <c:pt idx="2">
                  <c:v>7</c:v>
                </c:pt>
                <c:pt idx="3">
                  <c:v>7</c:v>
                </c:pt>
                <c:pt idx="4">
                  <c:v>3</c:v>
                </c:pt>
                <c:pt idx="5">
                  <c:v>2</c:v>
                </c:pt>
                <c:pt idx="6">
                  <c:v>1</c:v>
                </c:pt>
              </c:numCache>
            </c:numRef>
          </c:val>
        </c:ser>
        <c:dLbls>
          <c:showLegendKey val="0"/>
          <c:showVal val="0"/>
          <c:showCatName val="0"/>
          <c:showSerName val="0"/>
          <c:showPercent val="0"/>
          <c:showBubbleSize val="0"/>
        </c:dLbls>
        <c:gapWidth val="150"/>
        <c:axId val="227413376"/>
        <c:axId val="227439744"/>
      </c:barChart>
      <c:catAx>
        <c:axId val="227413376"/>
        <c:scaling>
          <c:orientation val="minMax"/>
        </c:scaling>
        <c:delete val="0"/>
        <c:axPos val="b"/>
        <c:majorTickMark val="out"/>
        <c:minorTickMark val="none"/>
        <c:tickLblPos val="nextTo"/>
        <c:crossAx val="227439744"/>
        <c:crosses val="autoZero"/>
        <c:auto val="1"/>
        <c:lblAlgn val="ctr"/>
        <c:lblOffset val="100"/>
        <c:noMultiLvlLbl val="0"/>
      </c:catAx>
      <c:valAx>
        <c:axId val="227439744"/>
        <c:scaling>
          <c:orientation val="minMax"/>
        </c:scaling>
        <c:delete val="0"/>
        <c:axPos val="l"/>
        <c:majorGridlines/>
        <c:title>
          <c:tx>
            <c:rich>
              <a:bodyPr/>
              <a:lstStyle/>
              <a:p>
                <a:pPr>
                  <a:defRPr/>
                </a:pPr>
                <a:r>
                  <a:rPr lang="en-US"/>
                  <a:t>Number of Responses</a:t>
                </a:r>
              </a:p>
            </c:rich>
          </c:tx>
          <c:layout/>
          <c:overlay val="0"/>
        </c:title>
        <c:numFmt formatCode="General" sourceLinked="1"/>
        <c:majorTickMark val="out"/>
        <c:minorTickMark val="none"/>
        <c:tickLblPos val="nextTo"/>
        <c:crossAx val="227413376"/>
        <c:crosses val="autoZero"/>
        <c:crossBetween val="between"/>
      </c:valAx>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a:lstStyle/>
          <a:p>
            <a:pPr>
              <a:defRPr/>
            </a:pPr>
            <a:r>
              <a:rPr lang="en-US" sz="1600" b="1" dirty="0" err="1">
                <a:solidFill>
                  <a:schemeClr val="bg2"/>
                </a:solidFill>
                <a:latin typeface="Book Antiqua" pitchFamily="18" charset="0"/>
              </a:rPr>
              <a:t>TeacherCorps</a:t>
            </a:r>
            <a:r>
              <a:rPr lang="en-US" sz="1600" b="1" dirty="0">
                <a:solidFill>
                  <a:schemeClr val="bg2"/>
                </a:solidFill>
                <a:latin typeface="Book Antiqua" pitchFamily="18" charset="0"/>
              </a:rPr>
              <a:t>' Impact on Preparation for the Teaching Profession</a:t>
            </a:r>
          </a:p>
        </c:rich>
      </c:tx>
      <c:layout/>
      <c:overlay val="0"/>
    </c:title>
    <c:autoTitleDeleted val="0"/>
    <c:plotArea>
      <c:layout/>
      <c:barChart>
        <c:barDir val="col"/>
        <c:grouping val="clustered"/>
        <c:varyColors val="0"/>
        <c:ser>
          <c:idx val="0"/>
          <c:order val="0"/>
          <c:invertIfNegative val="0"/>
          <c:cat>
            <c:strRef>
              <c:f>'Q5'!$G$1:$G$5</c:f>
              <c:strCache>
                <c:ptCount val="5"/>
                <c:pt idx="0">
                  <c:v>Improved Teaching</c:v>
                </c:pt>
                <c:pt idx="1">
                  <c:v>Beyond Classroom</c:v>
                </c:pt>
                <c:pt idx="2">
                  <c:v>People</c:v>
                </c:pt>
                <c:pt idx="3">
                  <c:v>Awareness</c:v>
                </c:pt>
                <c:pt idx="4">
                  <c:v>Connections</c:v>
                </c:pt>
              </c:strCache>
            </c:strRef>
          </c:cat>
          <c:val>
            <c:numRef>
              <c:f>'Q5'!$H$1:$H$5</c:f>
              <c:numCache>
                <c:formatCode>General</c:formatCode>
                <c:ptCount val="5"/>
                <c:pt idx="0">
                  <c:v>4</c:v>
                </c:pt>
                <c:pt idx="1">
                  <c:v>4</c:v>
                </c:pt>
                <c:pt idx="2">
                  <c:v>4</c:v>
                </c:pt>
                <c:pt idx="3">
                  <c:v>3</c:v>
                </c:pt>
                <c:pt idx="4">
                  <c:v>2</c:v>
                </c:pt>
              </c:numCache>
            </c:numRef>
          </c:val>
        </c:ser>
        <c:dLbls>
          <c:showLegendKey val="0"/>
          <c:showVal val="0"/>
          <c:showCatName val="0"/>
          <c:showSerName val="0"/>
          <c:showPercent val="0"/>
          <c:showBubbleSize val="0"/>
        </c:dLbls>
        <c:gapWidth val="150"/>
        <c:axId val="172599168"/>
        <c:axId val="172600704"/>
      </c:barChart>
      <c:catAx>
        <c:axId val="172599168"/>
        <c:scaling>
          <c:orientation val="minMax"/>
        </c:scaling>
        <c:delete val="0"/>
        <c:axPos val="b"/>
        <c:majorTickMark val="out"/>
        <c:minorTickMark val="none"/>
        <c:tickLblPos val="nextTo"/>
        <c:crossAx val="172600704"/>
        <c:crosses val="autoZero"/>
        <c:auto val="1"/>
        <c:lblAlgn val="ctr"/>
        <c:lblOffset val="100"/>
        <c:noMultiLvlLbl val="0"/>
      </c:catAx>
      <c:valAx>
        <c:axId val="172600704"/>
        <c:scaling>
          <c:orientation val="minMax"/>
        </c:scaling>
        <c:delete val="0"/>
        <c:axPos val="l"/>
        <c:majorGridlines/>
        <c:title>
          <c:tx>
            <c:rich>
              <a:bodyPr/>
              <a:lstStyle/>
              <a:p>
                <a:pPr>
                  <a:defRPr/>
                </a:pPr>
                <a:r>
                  <a:rPr lang="en-US"/>
                  <a:t>Number of Responses</a:t>
                </a:r>
              </a:p>
            </c:rich>
          </c:tx>
          <c:layout/>
          <c:overlay val="0"/>
        </c:title>
        <c:numFmt formatCode="General" sourceLinked="1"/>
        <c:majorTickMark val="out"/>
        <c:minorTickMark val="none"/>
        <c:tickLblPos val="nextTo"/>
        <c:crossAx val="172599168"/>
        <c:crosses val="autoZero"/>
        <c:crossBetween val="between"/>
      </c:valAx>
    </c:plotArea>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2699F8-754D-41E8-8104-3B06D8CBC613}" type="doc">
      <dgm:prSet loTypeId="urn:microsoft.com/office/officeart/2005/8/layout/pyramid2" loCatId="pyramid" qsTypeId="urn:microsoft.com/office/officeart/2005/8/quickstyle/simple1" qsCatId="simple" csTypeId="urn:microsoft.com/office/officeart/2005/8/colors/accent1_2" csCatId="accent1" phldr="1"/>
      <dgm:spPr/>
      <dgm:t>
        <a:bodyPr/>
        <a:lstStyle/>
        <a:p>
          <a:endParaRPr lang="en-US"/>
        </a:p>
      </dgm:t>
    </dgm:pt>
    <dgm:pt modelId="{D1536A76-3DCD-438E-BBFB-27BC7EEEAAA5}">
      <dgm:prSet phldrT="[Text]" custT="1"/>
      <dgm:spPr/>
      <dgm:t>
        <a:bodyPr/>
        <a:lstStyle/>
        <a:p>
          <a:r>
            <a:rPr lang="en-US" sz="1400" dirty="0" smtClean="0">
              <a:latin typeface="Book Antiqua" pitchFamily="18" charset="0"/>
            </a:rPr>
            <a:t>Understand root causes and social barriers</a:t>
          </a:r>
          <a:endParaRPr lang="en-US" sz="1400" dirty="0">
            <a:latin typeface="Book Antiqua" pitchFamily="18" charset="0"/>
          </a:endParaRPr>
        </a:p>
      </dgm:t>
    </dgm:pt>
    <dgm:pt modelId="{C6656CEB-0EB0-4BAB-A003-75C40F793E9E}" type="parTrans" cxnId="{2CB0E326-605A-43B2-AC74-36724B34209B}">
      <dgm:prSet/>
      <dgm:spPr/>
      <dgm:t>
        <a:bodyPr/>
        <a:lstStyle/>
        <a:p>
          <a:endParaRPr lang="en-US"/>
        </a:p>
      </dgm:t>
    </dgm:pt>
    <dgm:pt modelId="{E068F09C-8902-4FC3-9CAC-B959E5E5CBFE}" type="sibTrans" cxnId="{2CB0E326-605A-43B2-AC74-36724B34209B}">
      <dgm:prSet/>
      <dgm:spPr/>
      <dgm:t>
        <a:bodyPr/>
        <a:lstStyle/>
        <a:p>
          <a:endParaRPr lang="en-US"/>
        </a:p>
      </dgm:t>
    </dgm:pt>
    <dgm:pt modelId="{4B910415-C4EB-408E-809E-47C801C9D8F8}">
      <dgm:prSet phldrT="[Text]" custT="1"/>
      <dgm:spPr/>
      <dgm:t>
        <a:bodyPr/>
        <a:lstStyle/>
        <a:p>
          <a:r>
            <a:rPr lang="en-US" sz="1400" dirty="0" smtClean="0">
              <a:latin typeface="Book Antiqua" pitchFamily="18" charset="0"/>
            </a:rPr>
            <a:t>Create culture of service-learning in schools</a:t>
          </a:r>
          <a:endParaRPr lang="en-US" sz="1400" dirty="0">
            <a:latin typeface="Book Antiqua" pitchFamily="18" charset="0"/>
          </a:endParaRPr>
        </a:p>
      </dgm:t>
    </dgm:pt>
    <dgm:pt modelId="{B90BE49F-48CA-4381-AD01-F39694B6C8B3}" type="parTrans" cxnId="{D095E735-D42C-4DCD-BF53-0320309CF1D5}">
      <dgm:prSet/>
      <dgm:spPr/>
      <dgm:t>
        <a:bodyPr/>
        <a:lstStyle/>
        <a:p>
          <a:endParaRPr lang="en-US"/>
        </a:p>
      </dgm:t>
    </dgm:pt>
    <dgm:pt modelId="{D324447A-5727-4B83-AB95-F05282C7A38D}" type="sibTrans" cxnId="{D095E735-D42C-4DCD-BF53-0320309CF1D5}">
      <dgm:prSet/>
      <dgm:spPr/>
      <dgm:t>
        <a:bodyPr/>
        <a:lstStyle/>
        <a:p>
          <a:endParaRPr lang="en-US"/>
        </a:p>
      </dgm:t>
    </dgm:pt>
    <dgm:pt modelId="{A421FD3B-81BF-4C1D-973E-206483991CBA}">
      <dgm:prSet phldrT="[Text]" custT="1"/>
      <dgm:spPr/>
      <dgm:t>
        <a:bodyPr/>
        <a:lstStyle/>
        <a:p>
          <a:r>
            <a:rPr lang="en-US" sz="1400" dirty="0" smtClean="0">
              <a:latin typeface="Book Antiqua" pitchFamily="18" charset="0"/>
            </a:rPr>
            <a:t>Provide coursework &amp; field experiences to complete teaching licensure requirements</a:t>
          </a:r>
          <a:endParaRPr lang="en-US" sz="1400" dirty="0">
            <a:latin typeface="Book Antiqua" pitchFamily="18" charset="0"/>
          </a:endParaRPr>
        </a:p>
      </dgm:t>
    </dgm:pt>
    <dgm:pt modelId="{2603AB41-A950-4294-B442-7D0370129262}" type="parTrans" cxnId="{A239B9E3-1E80-434C-A4F8-7AD713F0E6DB}">
      <dgm:prSet/>
      <dgm:spPr/>
      <dgm:t>
        <a:bodyPr/>
        <a:lstStyle/>
        <a:p>
          <a:endParaRPr lang="en-US"/>
        </a:p>
      </dgm:t>
    </dgm:pt>
    <dgm:pt modelId="{B3314ADB-6489-42E1-AD7C-4B7905154425}" type="sibTrans" cxnId="{A239B9E3-1E80-434C-A4F8-7AD713F0E6DB}">
      <dgm:prSet/>
      <dgm:spPr/>
      <dgm:t>
        <a:bodyPr/>
        <a:lstStyle/>
        <a:p>
          <a:endParaRPr lang="en-US"/>
        </a:p>
      </dgm:t>
    </dgm:pt>
    <dgm:pt modelId="{8C3CF76B-3000-4651-8CA8-3D72F54D7F31}">
      <dgm:prSet phldrT="[Text]" custT="1"/>
      <dgm:spPr/>
      <dgm:t>
        <a:bodyPr/>
        <a:lstStyle/>
        <a:p>
          <a:r>
            <a:rPr lang="en-US" sz="1400" dirty="0" smtClean="0">
              <a:latin typeface="Book Antiqua" pitchFamily="18" charset="0"/>
            </a:rPr>
            <a:t>Place teacher candidates in community-based programs</a:t>
          </a:r>
          <a:endParaRPr lang="en-US" sz="1400" dirty="0">
            <a:latin typeface="Book Antiqua" pitchFamily="18" charset="0"/>
          </a:endParaRPr>
        </a:p>
      </dgm:t>
    </dgm:pt>
    <dgm:pt modelId="{2F756D96-B98A-477D-9760-40CB361F4079}" type="parTrans" cxnId="{DB63482C-2CFA-4915-B292-87396C1C5D88}">
      <dgm:prSet/>
      <dgm:spPr/>
      <dgm:t>
        <a:bodyPr/>
        <a:lstStyle/>
        <a:p>
          <a:endParaRPr lang="en-US"/>
        </a:p>
      </dgm:t>
    </dgm:pt>
    <dgm:pt modelId="{DB5CFCA3-57F4-4188-9538-449559370CDD}" type="sibTrans" cxnId="{DB63482C-2CFA-4915-B292-87396C1C5D88}">
      <dgm:prSet/>
      <dgm:spPr/>
      <dgm:t>
        <a:bodyPr/>
        <a:lstStyle/>
        <a:p>
          <a:endParaRPr lang="en-US"/>
        </a:p>
      </dgm:t>
    </dgm:pt>
    <dgm:pt modelId="{15F7D98A-A77C-476F-AF57-86786EB25E17}">
      <dgm:prSet custT="1"/>
      <dgm:spPr/>
      <dgm:t>
        <a:bodyPr/>
        <a:lstStyle/>
        <a:p>
          <a:r>
            <a:rPr lang="en-US" sz="1100" dirty="0" smtClean="0">
              <a:latin typeface="Book Antiqua" pitchFamily="18" charset="0"/>
            </a:rPr>
            <a:t>Combine theoretical and experiential community learning: community-based curricula, policy research methods, and pedagogical strategies</a:t>
          </a:r>
        </a:p>
      </dgm:t>
    </dgm:pt>
    <dgm:pt modelId="{C00A5443-2320-407C-A10A-BE510B7C281C}" type="parTrans" cxnId="{0E299855-C721-4156-9280-428BDA678429}">
      <dgm:prSet/>
      <dgm:spPr/>
      <dgm:t>
        <a:bodyPr/>
        <a:lstStyle/>
        <a:p>
          <a:endParaRPr lang="en-US"/>
        </a:p>
      </dgm:t>
    </dgm:pt>
    <dgm:pt modelId="{2907961F-F7D2-46A8-A243-152F98C5FA81}" type="sibTrans" cxnId="{0E299855-C721-4156-9280-428BDA678429}">
      <dgm:prSet/>
      <dgm:spPr/>
      <dgm:t>
        <a:bodyPr/>
        <a:lstStyle/>
        <a:p>
          <a:endParaRPr lang="en-US"/>
        </a:p>
      </dgm:t>
    </dgm:pt>
    <dgm:pt modelId="{A27F9693-8F43-4B86-9033-CB6F86EA6BE7}">
      <dgm:prSet phldrT="[Text]" custT="1"/>
      <dgm:spPr/>
      <dgm:t>
        <a:bodyPr/>
        <a:lstStyle/>
        <a:p>
          <a:r>
            <a:rPr lang="en-US" sz="1400" dirty="0" smtClean="0">
              <a:latin typeface="Book Antiqua" pitchFamily="18" charset="0"/>
            </a:rPr>
            <a:t>Provide AmeriCorps educational awards &amp; work study stipends</a:t>
          </a:r>
          <a:endParaRPr lang="en-US" sz="1400" dirty="0">
            <a:latin typeface="Book Antiqua" pitchFamily="18" charset="0"/>
          </a:endParaRPr>
        </a:p>
      </dgm:t>
    </dgm:pt>
    <dgm:pt modelId="{1AB8F123-62B9-414F-AC46-9A9C337797A9}" type="parTrans" cxnId="{034A1FF7-5EBE-4D5D-AF88-78E040B94437}">
      <dgm:prSet/>
      <dgm:spPr/>
      <dgm:t>
        <a:bodyPr/>
        <a:lstStyle/>
        <a:p>
          <a:endParaRPr lang="en-US"/>
        </a:p>
      </dgm:t>
    </dgm:pt>
    <dgm:pt modelId="{BFF5B73C-EB49-45BD-B1F1-A59C978A40A7}" type="sibTrans" cxnId="{034A1FF7-5EBE-4D5D-AF88-78E040B94437}">
      <dgm:prSet/>
      <dgm:spPr/>
      <dgm:t>
        <a:bodyPr/>
        <a:lstStyle/>
        <a:p>
          <a:endParaRPr lang="en-US"/>
        </a:p>
      </dgm:t>
    </dgm:pt>
    <dgm:pt modelId="{A442011D-9632-402D-BE4B-28D88B61C197}" type="pres">
      <dgm:prSet presAssocID="{012699F8-754D-41E8-8104-3B06D8CBC613}" presName="compositeShape" presStyleCnt="0">
        <dgm:presLayoutVars>
          <dgm:dir/>
          <dgm:resizeHandles/>
        </dgm:presLayoutVars>
      </dgm:prSet>
      <dgm:spPr/>
      <dgm:t>
        <a:bodyPr/>
        <a:lstStyle/>
        <a:p>
          <a:endParaRPr lang="en-US"/>
        </a:p>
      </dgm:t>
    </dgm:pt>
    <dgm:pt modelId="{7F477178-DB62-46EA-9000-C5483783BBB5}" type="pres">
      <dgm:prSet presAssocID="{012699F8-754D-41E8-8104-3B06D8CBC613}" presName="pyramid" presStyleLbl="node1" presStyleIdx="0" presStyleCnt="1" custScaleY="92500" custLinFactNeighborX="-10000" custLinFactNeighborY="-3125"/>
      <dgm:spPr/>
    </dgm:pt>
    <dgm:pt modelId="{E8F2FA87-4F00-47D5-B06E-CF3589CAE8DA}" type="pres">
      <dgm:prSet presAssocID="{012699F8-754D-41E8-8104-3B06D8CBC613}" presName="theList" presStyleCnt="0"/>
      <dgm:spPr/>
    </dgm:pt>
    <dgm:pt modelId="{FD5904BA-3BAD-45CD-9DCE-D5CD4723D496}" type="pres">
      <dgm:prSet presAssocID="{D1536A76-3DCD-438E-BBFB-27BC7EEEAAA5}" presName="aNode" presStyleLbl="fgAcc1" presStyleIdx="0" presStyleCnt="6" custScaleX="209616" custScaleY="349631" custLinFactY="938548" custLinFactNeighborX="34616" custLinFactNeighborY="1000000">
        <dgm:presLayoutVars>
          <dgm:bulletEnabled val="1"/>
        </dgm:presLayoutVars>
      </dgm:prSet>
      <dgm:spPr/>
      <dgm:t>
        <a:bodyPr/>
        <a:lstStyle/>
        <a:p>
          <a:endParaRPr lang="en-US"/>
        </a:p>
      </dgm:t>
    </dgm:pt>
    <dgm:pt modelId="{12EC487C-1161-4CAC-91E5-95DA6C325E4C}" type="pres">
      <dgm:prSet presAssocID="{D1536A76-3DCD-438E-BBFB-27BC7EEEAAA5}" presName="aSpace" presStyleCnt="0"/>
      <dgm:spPr/>
    </dgm:pt>
    <dgm:pt modelId="{09B94DC1-BC24-4EFA-AACC-0ABBC22AD114}" type="pres">
      <dgm:prSet presAssocID="{4B910415-C4EB-408E-809E-47C801C9D8F8}" presName="aNode" presStyleLbl="fgAcc1" presStyleIdx="1" presStyleCnt="6" custScaleX="209616" custScaleY="390512" custLinFactY="1662250" custLinFactNeighborX="34616" custLinFactNeighborY="1700000">
        <dgm:presLayoutVars>
          <dgm:bulletEnabled val="1"/>
        </dgm:presLayoutVars>
      </dgm:prSet>
      <dgm:spPr/>
      <dgm:t>
        <a:bodyPr/>
        <a:lstStyle/>
        <a:p>
          <a:endParaRPr lang="en-US"/>
        </a:p>
      </dgm:t>
    </dgm:pt>
    <dgm:pt modelId="{56F66299-D823-46B4-82F0-9A1511EC5E54}" type="pres">
      <dgm:prSet presAssocID="{4B910415-C4EB-408E-809E-47C801C9D8F8}" presName="aSpace" presStyleCnt="0"/>
      <dgm:spPr/>
    </dgm:pt>
    <dgm:pt modelId="{660095B6-0EE5-4013-91C0-9C4A665F5A16}" type="pres">
      <dgm:prSet presAssocID="{A421FD3B-81BF-4C1D-973E-206483991CBA}" presName="aNode" presStyleLbl="fgAcc1" presStyleIdx="2" presStyleCnt="6" custScaleX="209616" custScaleY="751089" custLinFactY="-492429" custLinFactNeighborX="34616" custLinFactNeighborY="-500000">
        <dgm:presLayoutVars>
          <dgm:bulletEnabled val="1"/>
        </dgm:presLayoutVars>
      </dgm:prSet>
      <dgm:spPr/>
      <dgm:t>
        <a:bodyPr/>
        <a:lstStyle/>
        <a:p>
          <a:endParaRPr lang="en-US"/>
        </a:p>
      </dgm:t>
    </dgm:pt>
    <dgm:pt modelId="{63D78F9E-CD10-4E26-B7A9-F0D048F1E886}" type="pres">
      <dgm:prSet presAssocID="{A421FD3B-81BF-4C1D-973E-206483991CBA}" presName="aSpace" presStyleCnt="0"/>
      <dgm:spPr/>
    </dgm:pt>
    <dgm:pt modelId="{B00373EC-C7EC-4260-B361-79D233A4BFA8}" type="pres">
      <dgm:prSet presAssocID="{8C3CF76B-3000-4651-8CA8-3D72F54D7F31}" presName="aNode" presStyleLbl="fgAcc1" presStyleIdx="3" presStyleCnt="6" custScaleX="209615" custScaleY="502362" custLinFactY="1100000" custLinFactNeighborX="34615" custLinFactNeighborY="1131858">
        <dgm:presLayoutVars>
          <dgm:bulletEnabled val="1"/>
        </dgm:presLayoutVars>
      </dgm:prSet>
      <dgm:spPr/>
      <dgm:t>
        <a:bodyPr/>
        <a:lstStyle/>
        <a:p>
          <a:endParaRPr lang="en-US"/>
        </a:p>
      </dgm:t>
    </dgm:pt>
    <dgm:pt modelId="{377CE9AD-714F-416D-B9DF-5240D2A925AF}" type="pres">
      <dgm:prSet presAssocID="{8C3CF76B-3000-4651-8CA8-3D72F54D7F31}" presName="aSpace" presStyleCnt="0"/>
      <dgm:spPr/>
    </dgm:pt>
    <dgm:pt modelId="{31B0A89A-ADC0-4CE4-B136-68F7C1B726D0}" type="pres">
      <dgm:prSet presAssocID="{15F7D98A-A77C-476F-AF57-86786EB25E17}" presName="aNode" presStyleLbl="fgAcc1" presStyleIdx="4" presStyleCnt="6" custScaleX="59614" custScaleY="2000000" custLinFactX="-29808" custLinFactY="-1800000" custLinFactNeighborX="-100000" custLinFactNeighborY="-1823538">
        <dgm:presLayoutVars>
          <dgm:bulletEnabled val="1"/>
        </dgm:presLayoutVars>
      </dgm:prSet>
      <dgm:spPr/>
      <dgm:t>
        <a:bodyPr/>
        <a:lstStyle/>
        <a:p>
          <a:endParaRPr lang="en-US"/>
        </a:p>
      </dgm:t>
    </dgm:pt>
    <dgm:pt modelId="{0AC1F3FE-1109-4103-90C8-C87D0ED6FC4A}" type="pres">
      <dgm:prSet presAssocID="{15F7D98A-A77C-476F-AF57-86786EB25E17}" presName="aSpace" presStyleCnt="0"/>
      <dgm:spPr/>
    </dgm:pt>
    <dgm:pt modelId="{3C2ADC91-FFFA-4377-824E-E00C0A3D50DF}" type="pres">
      <dgm:prSet presAssocID="{A27F9693-8F43-4B86-9033-CB6F86EA6BE7}" presName="aNode" presStyleLbl="fgAcc1" presStyleIdx="5" presStyleCnt="6" custScaleX="209616" custScaleY="476277" custLinFactY="-2184213" custLinFactNeighborX="34616" custLinFactNeighborY="-2200000">
        <dgm:presLayoutVars>
          <dgm:bulletEnabled val="1"/>
        </dgm:presLayoutVars>
      </dgm:prSet>
      <dgm:spPr/>
      <dgm:t>
        <a:bodyPr/>
        <a:lstStyle/>
        <a:p>
          <a:endParaRPr lang="en-US"/>
        </a:p>
      </dgm:t>
    </dgm:pt>
    <dgm:pt modelId="{19104F40-0488-4058-A1BC-B223F357D99B}" type="pres">
      <dgm:prSet presAssocID="{A27F9693-8F43-4B86-9033-CB6F86EA6BE7}" presName="aSpace" presStyleCnt="0"/>
      <dgm:spPr/>
    </dgm:pt>
  </dgm:ptLst>
  <dgm:cxnLst>
    <dgm:cxn modelId="{0E299855-C721-4156-9280-428BDA678429}" srcId="{012699F8-754D-41E8-8104-3B06D8CBC613}" destId="{15F7D98A-A77C-476F-AF57-86786EB25E17}" srcOrd="4" destOrd="0" parTransId="{C00A5443-2320-407C-A10A-BE510B7C281C}" sibTransId="{2907961F-F7D2-46A8-A243-152F98C5FA81}"/>
    <dgm:cxn modelId="{DB63482C-2CFA-4915-B292-87396C1C5D88}" srcId="{012699F8-754D-41E8-8104-3B06D8CBC613}" destId="{8C3CF76B-3000-4651-8CA8-3D72F54D7F31}" srcOrd="3" destOrd="0" parTransId="{2F756D96-B98A-477D-9760-40CB361F4079}" sibTransId="{DB5CFCA3-57F4-4188-9538-449559370CDD}"/>
    <dgm:cxn modelId="{75A292C9-391C-46A4-8158-5D03A45D9685}" type="presOf" srcId="{D1536A76-3DCD-438E-BBFB-27BC7EEEAAA5}" destId="{FD5904BA-3BAD-45CD-9DCE-D5CD4723D496}" srcOrd="0" destOrd="0" presId="urn:microsoft.com/office/officeart/2005/8/layout/pyramid2"/>
    <dgm:cxn modelId="{3BD76688-F2B8-478A-BC79-71372DD439C6}" type="presOf" srcId="{15F7D98A-A77C-476F-AF57-86786EB25E17}" destId="{31B0A89A-ADC0-4CE4-B136-68F7C1B726D0}" srcOrd="0" destOrd="0" presId="urn:microsoft.com/office/officeart/2005/8/layout/pyramid2"/>
    <dgm:cxn modelId="{2CB0E326-605A-43B2-AC74-36724B34209B}" srcId="{012699F8-754D-41E8-8104-3B06D8CBC613}" destId="{D1536A76-3DCD-438E-BBFB-27BC7EEEAAA5}" srcOrd="0" destOrd="0" parTransId="{C6656CEB-0EB0-4BAB-A003-75C40F793E9E}" sibTransId="{E068F09C-8902-4FC3-9CAC-B959E5E5CBFE}"/>
    <dgm:cxn modelId="{AE3DD7B9-72D6-4B1C-A8D7-99DA586E558B}" type="presOf" srcId="{8C3CF76B-3000-4651-8CA8-3D72F54D7F31}" destId="{B00373EC-C7EC-4260-B361-79D233A4BFA8}" srcOrd="0" destOrd="0" presId="urn:microsoft.com/office/officeart/2005/8/layout/pyramid2"/>
    <dgm:cxn modelId="{156817A8-3A8C-4AF2-82E5-FE2E17CBFF62}" type="presOf" srcId="{A27F9693-8F43-4B86-9033-CB6F86EA6BE7}" destId="{3C2ADC91-FFFA-4377-824E-E00C0A3D50DF}" srcOrd="0" destOrd="0" presId="urn:microsoft.com/office/officeart/2005/8/layout/pyramid2"/>
    <dgm:cxn modelId="{034A1FF7-5EBE-4D5D-AF88-78E040B94437}" srcId="{012699F8-754D-41E8-8104-3B06D8CBC613}" destId="{A27F9693-8F43-4B86-9033-CB6F86EA6BE7}" srcOrd="5" destOrd="0" parTransId="{1AB8F123-62B9-414F-AC46-9A9C337797A9}" sibTransId="{BFF5B73C-EB49-45BD-B1F1-A59C978A40A7}"/>
    <dgm:cxn modelId="{9DC1AA78-2722-45D2-AA78-8D387E345C63}" type="presOf" srcId="{012699F8-754D-41E8-8104-3B06D8CBC613}" destId="{A442011D-9632-402D-BE4B-28D88B61C197}" srcOrd="0" destOrd="0" presId="urn:microsoft.com/office/officeart/2005/8/layout/pyramid2"/>
    <dgm:cxn modelId="{D095E735-D42C-4DCD-BF53-0320309CF1D5}" srcId="{012699F8-754D-41E8-8104-3B06D8CBC613}" destId="{4B910415-C4EB-408E-809E-47C801C9D8F8}" srcOrd="1" destOrd="0" parTransId="{B90BE49F-48CA-4381-AD01-F39694B6C8B3}" sibTransId="{D324447A-5727-4B83-AB95-F05282C7A38D}"/>
    <dgm:cxn modelId="{71F86AC4-B4BC-4AA7-AEF5-2E50B14699EB}" type="presOf" srcId="{4B910415-C4EB-408E-809E-47C801C9D8F8}" destId="{09B94DC1-BC24-4EFA-AACC-0ABBC22AD114}" srcOrd="0" destOrd="0" presId="urn:microsoft.com/office/officeart/2005/8/layout/pyramid2"/>
    <dgm:cxn modelId="{A020A029-DE9D-4B17-80A9-B5AE1ABBED58}" type="presOf" srcId="{A421FD3B-81BF-4C1D-973E-206483991CBA}" destId="{660095B6-0EE5-4013-91C0-9C4A665F5A16}" srcOrd="0" destOrd="0" presId="urn:microsoft.com/office/officeart/2005/8/layout/pyramid2"/>
    <dgm:cxn modelId="{A239B9E3-1E80-434C-A4F8-7AD713F0E6DB}" srcId="{012699F8-754D-41E8-8104-3B06D8CBC613}" destId="{A421FD3B-81BF-4C1D-973E-206483991CBA}" srcOrd="2" destOrd="0" parTransId="{2603AB41-A950-4294-B442-7D0370129262}" sibTransId="{B3314ADB-6489-42E1-AD7C-4B7905154425}"/>
    <dgm:cxn modelId="{57F38A9E-B120-40A1-874B-C0575CE2FE84}" type="presParOf" srcId="{A442011D-9632-402D-BE4B-28D88B61C197}" destId="{7F477178-DB62-46EA-9000-C5483783BBB5}" srcOrd="0" destOrd="0" presId="urn:microsoft.com/office/officeart/2005/8/layout/pyramid2"/>
    <dgm:cxn modelId="{A629A629-CFE2-4610-B966-6013AD553E60}" type="presParOf" srcId="{A442011D-9632-402D-BE4B-28D88B61C197}" destId="{E8F2FA87-4F00-47D5-B06E-CF3589CAE8DA}" srcOrd="1" destOrd="0" presId="urn:microsoft.com/office/officeart/2005/8/layout/pyramid2"/>
    <dgm:cxn modelId="{7B616BD5-443E-4CC1-8F9C-D84657CCFB37}" type="presParOf" srcId="{E8F2FA87-4F00-47D5-B06E-CF3589CAE8DA}" destId="{FD5904BA-3BAD-45CD-9DCE-D5CD4723D496}" srcOrd="0" destOrd="0" presId="urn:microsoft.com/office/officeart/2005/8/layout/pyramid2"/>
    <dgm:cxn modelId="{1DA345F6-A2B5-484B-999E-E5CD51A01CB3}" type="presParOf" srcId="{E8F2FA87-4F00-47D5-B06E-CF3589CAE8DA}" destId="{12EC487C-1161-4CAC-91E5-95DA6C325E4C}" srcOrd="1" destOrd="0" presId="urn:microsoft.com/office/officeart/2005/8/layout/pyramid2"/>
    <dgm:cxn modelId="{4A0911D9-98DE-4FB2-8AE2-E2AEA234548B}" type="presParOf" srcId="{E8F2FA87-4F00-47D5-B06E-CF3589CAE8DA}" destId="{09B94DC1-BC24-4EFA-AACC-0ABBC22AD114}" srcOrd="2" destOrd="0" presId="urn:microsoft.com/office/officeart/2005/8/layout/pyramid2"/>
    <dgm:cxn modelId="{7355610D-9E32-4488-AF66-A98DA63B5419}" type="presParOf" srcId="{E8F2FA87-4F00-47D5-B06E-CF3589CAE8DA}" destId="{56F66299-D823-46B4-82F0-9A1511EC5E54}" srcOrd="3" destOrd="0" presId="urn:microsoft.com/office/officeart/2005/8/layout/pyramid2"/>
    <dgm:cxn modelId="{922A32D5-1DAE-468C-8C7D-2C513B1532E3}" type="presParOf" srcId="{E8F2FA87-4F00-47D5-B06E-CF3589CAE8DA}" destId="{660095B6-0EE5-4013-91C0-9C4A665F5A16}" srcOrd="4" destOrd="0" presId="urn:microsoft.com/office/officeart/2005/8/layout/pyramid2"/>
    <dgm:cxn modelId="{001C0C72-4809-41B5-B06F-1148E465B68D}" type="presParOf" srcId="{E8F2FA87-4F00-47D5-B06E-CF3589CAE8DA}" destId="{63D78F9E-CD10-4E26-B7A9-F0D048F1E886}" srcOrd="5" destOrd="0" presId="urn:microsoft.com/office/officeart/2005/8/layout/pyramid2"/>
    <dgm:cxn modelId="{EFE36D09-7D2A-44B3-99CF-B68000DD55C4}" type="presParOf" srcId="{E8F2FA87-4F00-47D5-B06E-CF3589CAE8DA}" destId="{B00373EC-C7EC-4260-B361-79D233A4BFA8}" srcOrd="6" destOrd="0" presId="urn:microsoft.com/office/officeart/2005/8/layout/pyramid2"/>
    <dgm:cxn modelId="{1B6A864E-1702-447D-87B4-5ABEF4A8A5DE}" type="presParOf" srcId="{E8F2FA87-4F00-47D5-B06E-CF3589CAE8DA}" destId="{377CE9AD-714F-416D-B9DF-5240D2A925AF}" srcOrd="7" destOrd="0" presId="urn:microsoft.com/office/officeart/2005/8/layout/pyramid2"/>
    <dgm:cxn modelId="{6D5B86A9-599D-4E7B-AA13-C7230C482091}" type="presParOf" srcId="{E8F2FA87-4F00-47D5-B06E-CF3589CAE8DA}" destId="{31B0A89A-ADC0-4CE4-B136-68F7C1B726D0}" srcOrd="8" destOrd="0" presId="urn:microsoft.com/office/officeart/2005/8/layout/pyramid2"/>
    <dgm:cxn modelId="{EB871F9E-5166-4000-83CC-DAF281008981}" type="presParOf" srcId="{E8F2FA87-4F00-47D5-B06E-CF3589CAE8DA}" destId="{0AC1F3FE-1109-4103-90C8-C87D0ED6FC4A}" srcOrd="9" destOrd="0" presId="urn:microsoft.com/office/officeart/2005/8/layout/pyramid2"/>
    <dgm:cxn modelId="{5E726FBF-1717-4A20-8415-4CF382455B6A}" type="presParOf" srcId="{E8F2FA87-4F00-47D5-B06E-CF3589CAE8DA}" destId="{3C2ADC91-FFFA-4377-824E-E00C0A3D50DF}" srcOrd="10" destOrd="0" presId="urn:microsoft.com/office/officeart/2005/8/layout/pyramid2"/>
    <dgm:cxn modelId="{E28B35D4-B1CA-4F18-96B0-290F77031A2F}" type="presParOf" srcId="{E8F2FA87-4F00-47D5-B06E-CF3589CAE8DA}" destId="{19104F40-0488-4058-A1BC-B223F357D99B}" srcOrd="11"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04AA99D-F52D-4FBF-94CC-6FFC99870BDB}"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C1627E63-D780-4334-89E4-344635774C65}" type="pres">
      <dgm:prSet presAssocID="{604AA99D-F52D-4FBF-94CC-6FFC99870BDB}" presName="Name0" presStyleCnt="0">
        <dgm:presLayoutVars>
          <dgm:dir/>
          <dgm:resizeHandles val="exact"/>
        </dgm:presLayoutVars>
      </dgm:prSet>
      <dgm:spPr/>
      <dgm:t>
        <a:bodyPr/>
        <a:lstStyle/>
        <a:p>
          <a:endParaRPr lang="en-US"/>
        </a:p>
      </dgm:t>
    </dgm:pt>
  </dgm:ptLst>
  <dgm:cxnLst>
    <dgm:cxn modelId="{7BB41705-739E-4342-B9BD-82126FF4094D}" type="presOf" srcId="{604AA99D-F52D-4FBF-94CC-6FFC99870BDB}" destId="{C1627E63-D780-4334-89E4-344635774C65}" srcOrd="0" destOrd="0" presId="urn:microsoft.com/office/officeart/2005/8/layout/cycle7"/>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E83192A-0458-4B7E-A2A5-8A02233B81D8}" type="doc">
      <dgm:prSet loTypeId="urn:microsoft.com/office/officeart/2005/8/layout/cycle6" loCatId="relationship" qsTypeId="urn:microsoft.com/office/officeart/2005/8/quickstyle/simple1" qsCatId="simple" csTypeId="urn:microsoft.com/office/officeart/2005/8/colors/accent1_2" csCatId="accent1" phldr="1"/>
      <dgm:spPr/>
      <dgm:t>
        <a:bodyPr/>
        <a:lstStyle/>
        <a:p>
          <a:endParaRPr lang="en-US"/>
        </a:p>
      </dgm:t>
    </dgm:pt>
    <dgm:pt modelId="{E6FF155B-ED39-4487-A939-F94E5229392D}">
      <dgm:prSet phldrT="[Text]"/>
      <dgm:spPr/>
      <dgm:t>
        <a:bodyPr/>
        <a:lstStyle/>
        <a:p>
          <a:r>
            <a:rPr lang="en-US" dirty="0" smtClean="0">
              <a:latin typeface="Book Antiqua" pitchFamily="18" charset="0"/>
            </a:rPr>
            <a:t>Knowledge</a:t>
          </a:r>
          <a:r>
            <a:rPr lang="en-US" dirty="0" smtClean="0"/>
            <a:t> </a:t>
          </a:r>
          <a:endParaRPr lang="en-US" dirty="0"/>
        </a:p>
      </dgm:t>
    </dgm:pt>
    <dgm:pt modelId="{1721AE24-9FEA-437F-AF0D-14F9FF7627B2}" type="parTrans" cxnId="{8CDE1EF3-D183-40C9-9447-ADF9D9E21257}">
      <dgm:prSet/>
      <dgm:spPr/>
      <dgm:t>
        <a:bodyPr/>
        <a:lstStyle/>
        <a:p>
          <a:endParaRPr lang="en-US"/>
        </a:p>
      </dgm:t>
    </dgm:pt>
    <dgm:pt modelId="{7D0C70F6-8B10-4F7E-B32B-7AFA5FAE987A}" type="sibTrans" cxnId="{8CDE1EF3-D183-40C9-9447-ADF9D9E21257}">
      <dgm:prSet/>
      <dgm:spPr/>
      <dgm:t>
        <a:bodyPr/>
        <a:lstStyle/>
        <a:p>
          <a:endParaRPr lang="en-US"/>
        </a:p>
      </dgm:t>
    </dgm:pt>
    <dgm:pt modelId="{5A4B74CE-3967-427D-B828-9702ACD4DDF1}">
      <dgm:prSet phldrT="[Text]"/>
      <dgm:spPr/>
      <dgm:t>
        <a:bodyPr/>
        <a:lstStyle/>
        <a:p>
          <a:r>
            <a:rPr lang="en-US" dirty="0" smtClean="0">
              <a:latin typeface="Book Antiqua" pitchFamily="18" charset="0"/>
            </a:rPr>
            <a:t>Action</a:t>
          </a:r>
          <a:endParaRPr lang="en-US" dirty="0">
            <a:latin typeface="Book Antiqua" pitchFamily="18" charset="0"/>
          </a:endParaRPr>
        </a:p>
      </dgm:t>
    </dgm:pt>
    <dgm:pt modelId="{3F6C28BF-165A-4C3D-A784-BD0D8D5CE34B}" type="parTrans" cxnId="{FDAFE73E-4BFF-4537-AB4D-4627A4835E12}">
      <dgm:prSet/>
      <dgm:spPr/>
      <dgm:t>
        <a:bodyPr/>
        <a:lstStyle/>
        <a:p>
          <a:endParaRPr lang="en-US"/>
        </a:p>
      </dgm:t>
    </dgm:pt>
    <dgm:pt modelId="{8B4E0535-9876-49A2-B963-183D9615524E}" type="sibTrans" cxnId="{FDAFE73E-4BFF-4537-AB4D-4627A4835E12}">
      <dgm:prSet/>
      <dgm:spPr/>
      <dgm:t>
        <a:bodyPr/>
        <a:lstStyle/>
        <a:p>
          <a:endParaRPr lang="en-US"/>
        </a:p>
      </dgm:t>
    </dgm:pt>
    <dgm:pt modelId="{FE7E06FD-84C0-435B-8028-7E44587CF541}">
      <dgm:prSet phldrT="[Text]"/>
      <dgm:spPr/>
      <dgm:t>
        <a:bodyPr/>
        <a:lstStyle/>
        <a:p>
          <a:r>
            <a:rPr lang="en-US" dirty="0" smtClean="0">
              <a:latin typeface="Book Antiqua" pitchFamily="18" charset="0"/>
            </a:rPr>
            <a:t>Reflection</a:t>
          </a:r>
          <a:endParaRPr lang="en-US" dirty="0">
            <a:latin typeface="Book Antiqua" pitchFamily="18" charset="0"/>
          </a:endParaRPr>
        </a:p>
      </dgm:t>
    </dgm:pt>
    <dgm:pt modelId="{4AA45834-0628-4AE2-8086-9C17C1BA0D2D}" type="parTrans" cxnId="{929C1E66-C109-4678-9AB1-6255F08FBD22}">
      <dgm:prSet/>
      <dgm:spPr/>
      <dgm:t>
        <a:bodyPr/>
        <a:lstStyle/>
        <a:p>
          <a:endParaRPr lang="en-US"/>
        </a:p>
      </dgm:t>
    </dgm:pt>
    <dgm:pt modelId="{E1BD70D5-77F1-4578-85FA-4B0C9DABC1B8}" type="sibTrans" cxnId="{929C1E66-C109-4678-9AB1-6255F08FBD22}">
      <dgm:prSet/>
      <dgm:spPr/>
      <dgm:t>
        <a:bodyPr/>
        <a:lstStyle/>
        <a:p>
          <a:endParaRPr lang="en-US"/>
        </a:p>
      </dgm:t>
    </dgm:pt>
    <dgm:pt modelId="{DF55969B-3B37-4FD4-A812-FADA03C524B4}" type="pres">
      <dgm:prSet presAssocID="{6E83192A-0458-4B7E-A2A5-8A02233B81D8}" presName="cycle" presStyleCnt="0">
        <dgm:presLayoutVars>
          <dgm:dir/>
          <dgm:resizeHandles val="exact"/>
        </dgm:presLayoutVars>
      </dgm:prSet>
      <dgm:spPr/>
    </dgm:pt>
    <dgm:pt modelId="{56BD48FD-B09F-4DB0-833F-83285E6A4299}" type="pres">
      <dgm:prSet presAssocID="{E6FF155B-ED39-4487-A939-F94E5229392D}" presName="node" presStyleLbl="node1" presStyleIdx="0" presStyleCnt="3">
        <dgm:presLayoutVars>
          <dgm:bulletEnabled val="1"/>
        </dgm:presLayoutVars>
      </dgm:prSet>
      <dgm:spPr/>
    </dgm:pt>
    <dgm:pt modelId="{BC6B2D08-EBEF-479F-966D-273B836CDE73}" type="pres">
      <dgm:prSet presAssocID="{E6FF155B-ED39-4487-A939-F94E5229392D}" presName="spNode" presStyleCnt="0"/>
      <dgm:spPr/>
    </dgm:pt>
    <dgm:pt modelId="{96F3BA3A-4DA1-41E5-8B7D-C14DA72BCD26}" type="pres">
      <dgm:prSet presAssocID="{7D0C70F6-8B10-4F7E-B32B-7AFA5FAE987A}" presName="sibTrans" presStyleLbl="sibTrans1D1" presStyleIdx="0" presStyleCnt="3"/>
      <dgm:spPr/>
    </dgm:pt>
    <dgm:pt modelId="{FB741CD3-1687-432E-BC29-8499D7F81BF9}" type="pres">
      <dgm:prSet presAssocID="{5A4B74CE-3967-427D-B828-9702ACD4DDF1}" presName="node" presStyleLbl="node1" presStyleIdx="1" presStyleCnt="3">
        <dgm:presLayoutVars>
          <dgm:bulletEnabled val="1"/>
        </dgm:presLayoutVars>
      </dgm:prSet>
      <dgm:spPr/>
    </dgm:pt>
    <dgm:pt modelId="{9E93EA6C-FF49-472C-BB1C-14D129D5A235}" type="pres">
      <dgm:prSet presAssocID="{5A4B74CE-3967-427D-B828-9702ACD4DDF1}" presName="spNode" presStyleCnt="0"/>
      <dgm:spPr/>
    </dgm:pt>
    <dgm:pt modelId="{A298B951-9A45-41D5-A3C9-7927DA3BB8CD}" type="pres">
      <dgm:prSet presAssocID="{8B4E0535-9876-49A2-B963-183D9615524E}" presName="sibTrans" presStyleLbl="sibTrans1D1" presStyleIdx="1" presStyleCnt="3"/>
      <dgm:spPr/>
    </dgm:pt>
    <dgm:pt modelId="{B90F9DF1-F427-47DF-89D0-6F91E2B952AC}" type="pres">
      <dgm:prSet presAssocID="{FE7E06FD-84C0-435B-8028-7E44587CF541}" presName="node" presStyleLbl="node1" presStyleIdx="2" presStyleCnt="3">
        <dgm:presLayoutVars>
          <dgm:bulletEnabled val="1"/>
        </dgm:presLayoutVars>
      </dgm:prSet>
      <dgm:spPr/>
    </dgm:pt>
    <dgm:pt modelId="{4241EFF8-EE6F-442E-8B2C-61AAF1CF8375}" type="pres">
      <dgm:prSet presAssocID="{FE7E06FD-84C0-435B-8028-7E44587CF541}" presName="spNode" presStyleCnt="0"/>
      <dgm:spPr/>
    </dgm:pt>
    <dgm:pt modelId="{BD0B5138-1B9B-4A33-8574-78441A58940C}" type="pres">
      <dgm:prSet presAssocID="{E1BD70D5-77F1-4578-85FA-4B0C9DABC1B8}" presName="sibTrans" presStyleLbl="sibTrans1D1" presStyleIdx="2" presStyleCnt="3"/>
      <dgm:spPr/>
    </dgm:pt>
  </dgm:ptLst>
  <dgm:cxnLst>
    <dgm:cxn modelId="{E85242E8-D5AA-41BC-8B02-5190DF107BB1}" type="presOf" srcId="{8B4E0535-9876-49A2-B963-183D9615524E}" destId="{A298B951-9A45-41D5-A3C9-7927DA3BB8CD}" srcOrd="0" destOrd="0" presId="urn:microsoft.com/office/officeart/2005/8/layout/cycle6"/>
    <dgm:cxn modelId="{054495EC-CEC2-448D-AB43-36868E07D723}" type="presOf" srcId="{7D0C70F6-8B10-4F7E-B32B-7AFA5FAE987A}" destId="{96F3BA3A-4DA1-41E5-8B7D-C14DA72BCD26}" srcOrd="0" destOrd="0" presId="urn:microsoft.com/office/officeart/2005/8/layout/cycle6"/>
    <dgm:cxn modelId="{FDAFE73E-4BFF-4537-AB4D-4627A4835E12}" srcId="{6E83192A-0458-4B7E-A2A5-8A02233B81D8}" destId="{5A4B74CE-3967-427D-B828-9702ACD4DDF1}" srcOrd="1" destOrd="0" parTransId="{3F6C28BF-165A-4C3D-A784-BD0D8D5CE34B}" sibTransId="{8B4E0535-9876-49A2-B963-183D9615524E}"/>
    <dgm:cxn modelId="{98EFDE37-122C-4D7D-A70C-E2CDFE0D8D48}" type="presOf" srcId="{5A4B74CE-3967-427D-B828-9702ACD4DDF1}" destId="{FB741CD3-1687-432E-BC29-8499D7F81BF9}" srcOrd="0" destOrd="0" presId="urn:microsoft.com/office/officeart/2005/8/layout/cycle6"/>
    <dgm:cxn modelId="{C9A2B1CE-422B-42A9-92D7-6E2A2E8B21F7}" type="presOf" srcId="{E6FF155B-ED39-4487-A939-F94E5229392D}" destId="{56BD48FD-B09F-4DB0-833F-83285E6A4299}" srcOrd="0" destOrd="0" presId="urn:microsoft.com/office/officeart/2005/8/layout/cycle6"/>
    <dgm:cxn modelId="{02DFB86E-715C-4191-9A35-069162CC5FBA}" type="presOf" srcId="{6E83192A-0458-4B7E-A2A5-8A02233B81D8}" destId="{DF55969B-3B37-4FD4-A812-FADA03C524B4}" srcOrd="0" destOrd="0" presId="urn:microsoft.com/office/officeart/2005/8/layout/cycle6"/>
    <dgm:cxn modelId="{B07EAB08-929A-4F8D-B7DA-97440AC4B49B}" type="presOf" srcId="{E1BD70D5-77F1-4578-85FA-4B0C9DABC1B8}" destId="{BD0B5138-1B9B-4A33-8574-78441A58940C}" srcOrd="0" destOrd="0" presId="urn:microsoft.com/office/officeart/2005/8/layout/cycle6"/>
    <dgm:cxn modelId="{0F17C3F4-C664-4E25-8C3E-C0ECFFD504E1}" type="presOf" srcId="{FE7E06FD-84C0-435B-8028-7E44587CF541}" destId="{B90F9DF1-F427-47DF-89D0-6F91E2B952AC}" srcOrd="0" destOrd="0" presId="urn:microsoft.com/office/officeart/2005/8/layout/cycle6"/>
    <dgm:cxn modelId="{8CDE1EF3-D183-40C9-9447-ADF9D9E21257}" srcId="{6E83192A-0458-4B7E-A2A5-8A02233B81D8}" destId="{E6FF155B-ED39-4487-A939-F94E5229392D}" srcOrd="0" destOrd="0" parTransId="{1721AE24-9FEA-437F-AF0D-14F9FF7627B2}" sibTransId="{7D0C70F6-8B10-4F7E-B32B-7AFA5FAE987A}"/>
    <dgm:cxn modelId="{929C1E66-C109-4678-9AB1-6255F08FBD22}" srcId="{6E83192A-0458-4B7E-A2A5-8A02233B81D8}" destId="{FE7E06FD-84C0-435B-8028-7E44587CF541}" srcOrd="2" destOrd="0" parTransId="{4AA45834-0628-4AE2-8086-9C17C1BA0D2D}" sibTransId="{E1BD70D5-77F1-4578-85FA-4B0C9DABC1B8}"/>
    <dgm:cxn modelId="{4C55BB89-8880-467B-88B1-CD187F7CD949}" type="presParOf" srcId="{DF55969B-3B37-4FD4-A812-FADA03C524B4}" destId="{56BD48FD-B09F-4DB0-833F-83285E6A4299}" srcOrd="0" destOrd="0" presId="urn:microsoft.com/office/officeart/2005/8/layout/cycle6"/>
    <dgm:cxn modelId="{9AD7DF54-424C-4663-8E25-943B3702559A}" type="presParOf" srcId="{DF55969B-3B37-4FD4-A812-FADA03C524B4}" destId="{BC6B2D08-EBEF-479F-966D-273B836CDE73}" srcOrd="1" destOrd="0" presId="urn:microsoft.com/office/officeart/2005/8/layout/cycle6"/>
    <dgm:cxn modelId="{87B71E2B-FD24-4046-BA03-DEFCE9651AD4}" type="presParOf" srcId="{DF55969B-3B37-4FD4-A812-FADA03C524B4}" destId="{96F3BA3A-4DA1-41E5-8B7D-C14DA72BCD26}" srcOrd="2" destOrd="0" presId="urn:microsoft.com/office/officeart/2005/8/layout/cycle6"/>
    <dgm:cxn modelId="{15C9EF96-AD4E-4CBB-B015-8EB6D89A6EB2}" type="presParOf" srcId="{DF55969B-3B37-4FD4-A812-FADA03C524B4}" destId="{FB741CD3-1687-432E-BC29-8499D7F81BF9}" srcOrd="3" destOrd="0" presId="urn:microsoft.com/office/officeart/2005/8/layout/cycle6"/>
    <dgm:cxn modelId="{F2F91715-B870-4D85-9C81-C6D66D075967}" type="presParOf" srcId="{DF55969B-3B37-4FD4-A812-FADA03C524B4}" destId="{9E93EA6C-FF49-472C-BB1C-14D129D5A235}" srcOrd="4" destOrd="0" presId="urn:microsoft.com/office/officeart/2005/8/layout/cycle6"/>
    <dgm:cxn modelId="{B82C9501-4394-4D52-8772-CBD9F1D7ED02}" type="presParOf" srcId="{DF55969B-3B37-4FD4-A812-FADA03C524B4}" destId="{A298B951-9A45-41D5-A3C9-7927DA3BB8CD}" srcOrd="5" destOrd="0" presId="urn:microsoft.com/office/officeart/2005/8/layout/cycle6"/>
    <dgm:cxn modelId="{5D6B6AE7-EB7B-4AF2-9B46-3571079B8351}" type="presParOf" srcId="{DF55969B-3B37-4FD4-A812-FADA03C524B4}" destId="{B90F9DF1-F427-47DF-89D0-6F91E2B952AC}" srcOrd="6" destOrd="0" presId="urn:microsoft.com/office/officeart/2005/8/layout/cycle6"/>
    <dgm:cxn modelId="{47D0DFE6-6D64-412E-8309-223A1CF6FBF8}" type="presParOf" srcId="{DF55969B-3B37-4FD4-A812-FADA03C524B4}" destId="{4241EFF8-EE6F-442E-8B2C-61AAF1CF8375}" srcOrd="7" destOrd="0" presId="urn:microsoft.com/office/officeart/2005/8/layout/cycle6"/>
    <dgm:cxn modelId="{74C1AE91-643F-4069-9480-55E09170E63C}" type="presParOf" srcId="{DF55969B-3B37-4FD4-A812-FADA03C524B4}" destId="{BD0B5138-1B9B-4A33-8574-78441A58940C}" srcOrd="8" destOrd="0" presId="urn:microsoft.com/office/officeart/2005/8/layout/cycle6"/>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477178-DB62-46EA-9000-C5483783BBB5}">
      <dsp:nvSpPr>
        <dsp:cNvPr id="0" name=""/>
        <dsp:cNvSpPr/>
      </dsp:nvSpPr>
      <dsp:spPr>
        <a:xfrm>
          <a:off x="533395" y="25399"/>
          <a:ext cx="4063999" cy="3759200"/>
        </a:xfrm>
        <a:prstGeom prst="triangle">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D5904BA-3BAD-45CD-9DCE-D5CD4723D496}">
      <dsp:nvSpPr>
        <dsp:cNvPr id="0" name=""/>
        <dsp:cNvSpPr/>
      </dsp:nvSpPr>
      <dsp:spPr>
        <a:xfrm>
          <a:off x="2438404" y="1168400"/>
          <a:ext cx="5537216" cy="249767"/>
        </a:xfrm>
        <a:prstGeom prst="roundRect">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latin typeface="Book Antiqua" pitchFamily="18" charset="0"/>
            </a:rPr>
            <a:t>Understand root causes and social barriers</a:t>
          </a:r>
          <a:endParaRPr lang="en-US" sz="1400" kern="1200" dirty="0">
            <a:latin typeface="Book Antiqua" pitchFamily="18" charset="0"/>
          </a:endParaRPr>
        </a:p>
      </dsp:txBody>
      <dsp:txXfrm>
        <a:off x="2450597" y="1180593"/>
        <a:ext cx="5512830" cy="225381"/>
      </dsp:txXfrm>
    </dsp:sp>
    <dsp:sp modelId="{09B94DC1-BC24-4EFA-AACC-0ABBC22AD114}">
      <dsp:nvSpPr>
        <dsp:cNvPr id="0" name=""/>
        <dsp:cNvSpPr/>
      </dsp:nvSpPr>
      <dsp:spPr>
        <a:xfrm>
          <a:off x="2438404" y="2006600"/>
          <a:ext cx="5537216" cy="278972"/>
        </a:xfrm>
        <a:prstGeom prst="roundRect">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latin typeface="Book Antiqua" pitchFamily="18" charset="0"/>
            </a:rPr>
            <a:t>Create culture of service-learning in schools</a:t>
          </a:r>
          <a:endParaRPr lang="en-US" sz="1400" kern="1200" dirty="0">
            <a:latin typeface="Book Antiqua" pitchFamily="18" charset="0"/>
          </a:endParaRPr>
        </a:p>
      </dsp:txBody>
      <dsp:txXfrm>
        <a:off x="2452022" y="2020218"/>
        <a:ext cx="5509980" cy="251736"/>
      </dsp:txXfrm>
    </dsp:sp>
    <dsp:sp modelId="{660095B6-0EE5-4013-91C0-9C4A665F5A16}">
      <dsp:nvSpPr>
        <dsp:cNvPr id="0" name=""/>
        <dsp:cNvSpPr/>
      </dsp:nvSpPr>
      <dsp:spPr>
        <a:xfrm>
          <a:off x="2438404" y="558800"/>
          <a:ext cx="5537216" cy="536559"/>
        </a:xfrm>
        <a:prstGeom prst="roundRect">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latin typeface="Book Antiqua" pitchFamily="18" charset="0"/>
            </a:rPr>
            <a:t>Provide coursework &amp; field experiences to complete teaching licensure requirements</a:t>
          </a:r>
          <a:endParaRPr lang="en-US" sz="1400" kern="1200" dirty="0">
            <a:latin typeface="Book Antiqua" pitchFamily="18" charset="0"/>
          </a:endParaRPr>
        </a:p>
      </dsp:txBody>
      <dsp:txXfrm>
        <a:off x="2464597" y="584993"/>
        <a:ext cx="5484830" cy="484173"/>
      </dsp:txXfrm>
    </dsp:sp>
    <dsp:sp modelId="{B00373EC-C7EC-4260-B361-79D233A4BFA8}">
      <dsp:nvSpPr>
        <dsp:cNvPr id="0" name=""/>
        <dsp:cNvSpPr/>
      </dsp:nvSpPr>
      <dsp:spPr>
        <a:xfrm>
          <a:off x="2438390" y="2387600"/>
          <a:ext cx="5537189" cy="358874"/>
        </a:xfrm>
        <a:prstGeom prst="roundRect">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latin typeface="Book Antiqua" pitchFamily="18" charset="0"/>
            </a:rPr>
            <a:t>Place teacher candidates in community-based programs</a:t>
          </a:r>
          <a:endParaRPr lang="en-US" sz="1400" kern="1200" dirty="0">
            <a:latin typeface="Book Antiqua" pitchFamily="18" charset="0"/>
          </a:endParaRPr>
        </a:p>
      </dsp:txBody>
      <dsp:txXfrm>
        <a:off x="2455909" y="2405119"/>
        <a:ext cx="5502151" cy="323836"/>
      </dsp:txXfrm>
    </dsp:sp>
    <dsp:sp modelId="{31B0A89A-ADC0-4CE4-B136-68F7C1B726D0}">
      <dsp:nvSpPr>
        <dsp:cNvPr id="0" name=""/>
        <dsp:cNvSpPr/>
      </dsp:nvSpPr>
      <dsp:spPr>
        <a:xfrm>
          <a:off x="76206" y="419810"/>
          <a:ext cx="1574763" cy="1428750"/>
        </a:xfrm>
        <a:prstGeom prst="roundRect">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latin typeface="Book Antiqua" pitchFamily="18" charset="0"/>
            </a:rPr>
            <a:t>Combine theoretical and experiential community learning: community-based curricula, policy research methods, and pedagogical strategies</a:t>
          </a:r>
        </a:p>
      </dsp:txBody>
      <dsp:txXfrm>
        <a:off x="145952" y="489556"/>
        <a:ext cx="1435271" cy="1289258"/>
      </dsp:txXfrm>
    </dsp:sp>
    <dsp:sp modelId="{3C2ADC91-FFFA-4377-824E-E00C0A3D50DF}">
      <dsp:nvSpPr>
        <dsp:cNvPr id="0" name=""/>
        <dsp:cNvSpPr/>
      </dsp:nvSpPr>
      <dsp:spPr>
        <a:xfrm>
          <a:off x="2438404" y="1549400"/>
          <a:ext cx="5537216" cy="340240"/>
        </a:xfrm>
        <a:prstGeom prst="roundRect">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latin typeface="Book Antiqua" pitchFamily="18" charset="0"/>
            </a:rPr>
            <a:t>Provide AmeriCorps educational awards &amp; work study stipends</a:t>
          </a:r>
          <a:endParaRPr lang="en-US" sz="1400" kern="1200" dirty="0">
            <a:latin typeface="Book Antiqua" pitchFamily="18" charset="0"/>
          </a:endParaRPr>
        </a:p>
      </dsp:txBody>
      <dsp:txXfrm>
        <a:off x="2455013" y="1566009"/>
        <a:ext cx="5503998" cy="3070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BD48FD-B09F-4DB0-833F-83285E6A4299}">
      <dsp:nvSpPr>
        <dsp:cNvPr id="0" name=""/>
        <dsp:cNvSpPr/>
      </dsp:nvSpPr>
      <dsp:spPr>
        <a:xfrm>
          <a:off x="1170575" y="334907"/>
          <a:ext cx="1556960" cy="1012024"/>
        </a:xfrm>
        <a:prstGeom prst="roundRect">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Book Antiqua" pitchFamily="18" charset="0"/>
            </a:rPr>
            <a:t>Knowledge</a:t>
          </a:r>
          <a:r>
            <a:rPr lang="en-US" sz="2000" kern="1200" dirty="0" smtClean="0"/>
            <a:t> </a:t>
          </a:r>
          <a:endParaRPr lang="en-US" sz="2000" kern="1200" dirty="0"/>
        </a:p>
      </dsp:txBody>
      <dsp:txXfrm>
        <a:off x="1219978" y="384310"/>
        <a:ext cx="1458154" cy="913218"/>
      </dsp:txXfrm>
    </dsp:sp>
    <dsp:sp modelId="{96F3BA3A-4DA1-41E5-8B7D-C14DA72BCD26}">
      <dsp:nvSpPr>
        <dsp:cNvPr id="0" name=""/>
        <dsp:cNvSpPr/>
      </dsp:nvSpPr>
      <dsp:spPr>
        <a:xfrm>
          <a:off x="598387" y="840920"/>
          <a:ext cx="2701336" cy="2701336"/>
        </a:xfrm>
        <a:custGeom>
          <a:avLst/>
          <a:gdLst/>
          <a:ahLst/>
          <a:cxnLst/>
          <a:rect l="0" t="0" r="0" b="0"/>
          <a:pathLst>
            <a:path>
              <a:moveTo>
                <a:pt x="2140477" y="254992"/>
              </a:moveTo>
              <a:arcTo wR="1350668" hR="1350668" stAng="18347139" swAng="3649545"/>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B741CD3-1687-432E-BC29-8499D7F81BF9}">
      <dsp:nvSpPr>
        <dsp:cNvPr id="0" name=""/>
        <dsp:cNvSpPr/>
      </dsp:nvSpPr>
      <dsp:spPr>
        <a:xfrm>
          <a:off x="2340288" y="2360910"/>
          <a:ext cx="1556960" cy="1012024"/>
        </a:xfrm>
        <a:prstGeom prst="roundRect">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Book Antiqua" pitchFamily="18" charset="0"/>
            </a:rPr>
            <a:t>Action</a:t>
          </a:r>
          <a:endParaRPr lang="en-US" sz="2000" kern="1200" dirty="0">
            <a:latin typeface="Book Antiqua" pitchFamily="18" charset="0"/>
          </a:endParaRPr>
        </a:p>
      </dsp:txBody>
      <dsp:txXfrm>
        <a:off x="2389691" y="2410313"/>
        <a:ext cx="1458154" cy="913218"/>
      </dsp:txXfrm>
    </dsp:sp>
    <dsp:sp modelId="{A298B951-9A45-41D5-A3C9-7927DA3BB8CD}">
      <dsp:nvSpPr>
        <dsp:cNvPr id="0" name=""/>
        <dsp:cNvSpPr/>
      </dsp:nvSpPr>
      <dsp:spPr>
        <a:xfrm>
          <a:off x="598387" y="840920"/>
          <a:ext cx="2701336" cy="2701336"/>
        </a:xfrm>
        <a:custGeom>
          <a:avLst/>
          <a:gdLst/>
          <a:ahLst/>
          <a:cxnLst/>
          <a:rect l="0" t="0" r="0" b="0"/>
          <a:pathLst>
            <a:path>
              <a:moveTo>
                <a:pt x="1993955" y="2538307"/>
              </a:moveTo>
              <a:arcTo wR="1350668" hR="1350668" stAng="3693463" swAng="341307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90F9DF1-F427-47DF-89D0-6F91E2B952AC}">
      <dsp:nvSpPr>
        <dsp:cNvPr id="0" name=""/>
        <dsp:cNvSpPr/>
      </dsp:nvSpPr>
      <dsp:spPr>
        <a:xfrm>
          <a:off x="862" y="2360910"/>
          <a:ext cx="1556960" cy="1012024"/>
        </a:xfrm>
        <a:prstGeom prst="roundRect">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Book Antiqua" pitchFamily="18" charset="0"/>
            </a:rPr>
            <a:t>Reflection</a:t>
          </a:r>
          <a:endParaRPr lang="en-US" sz="2000" kern="1200" dirty="0">
            <a:latin typeface="Book Antiqua" pitchFamily="18" charset="0"/>
          </a:endParaRPr>
        </a:p>
      </dsp:txBody>
      <dsp:txXfrm>
        <a:off x="50265" y="2410313"/>
        <a:ext cx="1458154" cy="913218"/>
      </dsp:txXfrm>
    </dsp:sp>
    <dsp:sp modelId="{BD0B5138-1B9B-4A33-8574-78441A58940C}">
      <dsp:nvSpPr>
        <dsp:cNvPr id="0" name=""/>
        <dsp:cNvSpPr/>
      </dsp:nvSpPr>
      <dsp:spPr>
        <a:xfrm>
          <a:off x="598387" y="840920"/>
          <a:ext cx="2701336" cy="2701336"/>
        </a:xfrm>
        <a:custGeom>
          <a:avLst/>
          <a:gdLst/>
          <a:ahLst/>
          <a:cxnLst/>
          <a:rect l="0" t="0" r="0" b="0"/>
          <a:pathLst>
            <a:path>
              <a:moveTo>
                <a:pt x="8982" y="1506177"/>
              </a:moveTo>
              <a:arcTo wR="1350668" hR="1350668" stAng="10403316" swAng="3649545"/>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52596"/>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 name="Date Placeholder 2"/>
          <p:cNvSpPr>
            <a:spLocks noGrp="1"/>
          </p:cNvSpPr>
          <p:nvPr>
            <p:ph type="dt" idx="1"/>
          </p:nvPr>
        </p:nvSpPr>
        <p:spPr>
          <a:xfrm>
            <a:off x="4008705" y="0"/>
            <a:ext cx="3066733" cy="452596"/>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8154A168-93A7-4166-B9A9-6880236D5478}" type="datetimeFigureOut">
              <a:rPr lang="en-US"/>
              <a:pPr/>
              <a:t>9/19/2012</a:t>
            </a:fld>
            <a:endParaRPr lang="en-US"/>
          </a:p>
        </p:txBody>
      </p:sp>
      <p:sp>
        <p:nvSpPr>
          <p:cNvPr id="4" name="Slide Image Placeholder 3"/>
          <p:cNvSpPr>
            <a:spLocks noGrp="1" noRot="1" noChangeAspect="1"/>
          </p:cNvSpPr>
          <p:nvPr>
            <p:ph type="sldImg" idx="2"/>
          </p:nvPr>
        </p:nvSpPr>
        <p:spPr>
          <a:xfrm>
            <a:off x="1276350" y="679450"/>
            <a:ext cx="4524375" cy="3394075"/>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707708" y="4299665"/>
            <a:ext cx="5661660" cy="4073366"/>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597758"/>
            <a:ext cx="3066733" cy="452596"/>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 name="Slide Number Placeholder 6"/>
          <p:cNvSpPr>
            <a:spLocks noGrp="1"/>
          </p:cNvSpPr>
          <p:nvPr>
            <p:ph type="sldNum" sz="quarter" idx="5"/>
          </p:nvPr>
        </p:nvSpPr>
        <p:spPr>
          <a:xfrm>
            <a:off x="4008705" y="8597758"/>
            <a:ext cx="3066733" cy="452596"/>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15732E08-2C20-43A9-AE9E-EDD6A0E2F1B5}" type="slidenum">
              <a:rPr lang="en-US"/>
              <a:pPr/>
              <a:t>‹#›</a:t>
            </a:fld>
            <a:endParaRPr lang="en-US"/>
          </a:p>
        </p:txBody>
      </p:sp>
    </p:spTree>
    <p:extLst>
      <p:ext uri="{BB962C8B-B14F-4D97-AF65-F5344CB8AC3E}">
        <p14:creationId xmlns:p14="http://schemas.microsoft.com/office/powerpoint/2010/main" val="360436671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0484" name="Slide Number Placeholder 3"/>
          <p:cNvSpPr>
            <a:spLocks noGrp="1"/>
          </p:cNvSpPr>
          <p:nvPr>
            <p:ph type="sldNum" sz="quarter" idx="5"/>
          </p:nvPr>
        </p:nvSpPr>
        <p:spPr bwMode="auto">
          <a:noFill/>
          <a:ln>
            <a:miter lim="800000"/>
            <a:headEnd/>
            <a:tailEnd/>
          </a:ln>
        </p:spPr>
        <p:txBody>
          <a:bodyPr/>
          <a:lstStyle/>
          <a:p>
            <a:fld id="{762FD20C-7877-41C8-98F9-B2CDAB3C1C79}"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7652" name="Slide Number Placeholder 3"/>
          <p:cNvSpPr>
            <a:spLocks noGrp="1"/>
          </p:cNvSpPr>
          <p:nvPr>
            <p:ph type="sldNum" sz="quarter" idx="5"/>
          </p:nvPr>
        </p:nvSpPr>
        <p:spPr bwMode="auto">
          <a:noFill/>
          <a:ln>
            <a:miter lim="800000"/>
            <a:headEnd/>
            <a:tailEnd/>
          </a:ln>
        </p:spPr>
        <p:txBody>
          <a:bodyPr/>
          <a:lstStyle/>
          <a:p>
            <a:fld id="{FD67278A-303D-4712-8346-363AE6953547}"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8676" name="Slide Number Placeholder 3"/>
          <p:cNvSpPr>
            <a:spLocks noGrp="1"/>
          </p:cNvSpPr>
          <p:nvPr>
            <p:ph type="sldNum" sz="quarter" idx="5"/>
          </p:nvPr>
        </p:nvSpPr>
        <p:spPr bwMode="auto">
          <a:noFill/>
          <a:ln>
            <a:miter lim="800000"/>
            <a:headEnd/>
            <a:tailEnd/>
          </a:ln>
        </p:spPr>
        <p:txBody>
          <a:bodyPr/>
          <a:lstStyle/>
          <a:p>
            <a:fld id="{9B6424C9-02DC-44BA-B9B7-65D3F10FEAE1}"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5732E08-2C20-43A9-AE9E-EDD6A0E2F1B5}"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9700" name="Slide Number Placeholder 3"/>
          <p:cNvSpPr>
            <a:spLocks noGrp="1"/>
          </p:cNvSpPr>
          <p:nvPr>
            <p:ph type="sldNum" sz="quarter" idx="5"/>
          </p:nvPr>
        </p:nvSpPr>
        <p:spPr bwMode="auto">
          <a:noFill/>
          <a:ln>
            <a:miter lim="800000"/>
            <a:headEnd/>
            <a:tailEnd/>
          </a:ln>
        </p:spPr>
        <p:txBody>
          <a:bodyPr/>
          <a:lstStyle/>
          <a:p>
            <a:fld id="{36FBB2F8-1FE9-469B-9B53-680F1A6CADF1}"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5732E08-2C20-43A9-AE9E-EDD6A0E2F1B5}"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5732E08-2C20-43A9-AE9E-EDD6A0E2F1B5}"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5732E08-2C20-43A9-AE9E-EDD6A0E2F1B5}"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5732E08-2C20-43A9-AE9E-EDD6A0E2F1B5}"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0724" name="Slide Number Placeholder 3"/>
          <p:cNvSpPr>
            <a:spLocks noGrp="1"/>
          </p:cNvSpPr>
          <p:nvPr>
            <p:ph type="sldNum" sz="quarter" idx="5"/>
          </p:nvPr>
        </p:nvSpPr>
        <p:spPr bwMode="auto">
          <a:noFill/>
          <a:ln>
            <a:miter lim="800000"/>
            <a:headEnd/>
            <a:tailEnd/>
          </a:ln>
        </p:spPr>
        <p:txBody>
          <a:bodyPr/>
          <a:lstStyle/>
          <a:p>
            <a:fld id="{9123F5FA-8D08-4D4F-BDB1-391F525D53E4}" type="slidenum">
              <a:rPr lang="en-US"/>
              <a:pPr/>
              <a:t>20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32772" name="Slide Number Placeholder 3"/>
          <p:cNvSpPr>
            <a:spLocks noGrp="1"/>
          </p:cNvSpPr>
          <p:nvPr>
            <p:ph type="sldNum" sz="quarter" idx="5"/>
          </p:nvPr>
        </p:nvSpPr>
        <p:spPr bwMode="auto">
          <a:noFill/>
          <a:ln>
            <a:miter lim="800000"/>
            <a:headEnd/>
            <a:tailEnd/>
          </a:ln>
        </p:spPr>
        <p:txBody>
          <a:bodyPr/>
          <a:lstStyle/>
          <a:p>
            <a:fld id="{6C3D97E9-42C7-42C6-9B2D-7B61012C0BF0}" type="slidenum">
              <a:rPr lang="en-US"/>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1508" name="Slide Number Placeholder 3"/>
          <p:cNvSpPr>
            <a:spLocks noGrp="1"/>
          </p:cNvSpPr>
          <p:nvPr>
            <p:ph type="sldNum" sz="quarter" idx="5"/>
          </p:nvPr>
        </p:nvSpPr>
        <p:spPr bwMode="auto">
          <a:noFill/>
          <a:ln>
            <a:miter lim="800000"/>
            <a:headEnd/>
            <a:tailEnd/>
          </a:ln>
        </p:spPr>
        <p:txBody>
          <a:bodyPr/>
          <a:lstStyle/>
          <a:p>
            <a:fld id="{D903B4EC-6CD3-4A77-82AD-A1E1574B606F}"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5732E08-2C20-43A9-AE9E-EDD6A0E2F1B5}"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2532" name="Slide Number Placeholder 3"/>
          <p:cNvSpPr>
            <a:spLocks noGrp="1"/>
          </p:cNvSpPr>
          <p:nvPr>
            <p:ph type="sldNum" sz="quarter" idx="5"/>
          </p:nvPr>
        </p:nvSpPr>
        <p:spPr bwMode="auto">
          <a:noFill/>
          <a:ln>
            <a:miter lim="800000"/>
            <a:headEnd/>
            <a:tailEnd/>
          </a:ln>
        </p:spPr>
        <p:txBody>
          <a:bodyPr/>
          <a:lstStyle/>
          <a:p>
            <a:fld id="{53F1BA17-C657-4DEE-89DD-0EC3B058FA31}"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5732E08-2C20-43A9-AE9E-EDD6A0E2F1B5}"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5732E08-2C20-43A9-AE9E-EDD6A0E2F1B5}"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4580" name="Slide Number Placeholder 3"/>
          <p:cNvSpPr>
            <a:spLocks noGrp="1"/>
          </p:cNvSpPr>
          <p:nvPr>
            <p:ph type="sldNum" sz="quarter" idx="5"/>
          </p:nvPr>
        </p:nvSpPr>
        <p:spPr bwMode="auto">
          <a:noFill/>
          <a:ln>
            <a:miter lim="800000"/>
            <a:headEnd/>
            <a:tailEnd/>
          </a:ln>
        </p:spPr>
        <p:txBody>
          <a:bodyPr/>
          <a:lstStyle/>
          <a:p>
            <a:fld id="{74EF13F2-03F0-48F6-B195-90B83F24954B}"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US" sz="1200" dirty="0" smtClean="0">
                <a:latin typeface="Book Antiqua" pitchFamily="18" charset="0"/>
              </a:rPr>
              <a:t>To enable teacher candidates to earn Federal and State Work Study dollars and AmeriCorps Education Award scholarship dollars while completing their student teaching field experiences.</a:t>
            </a:r>
          </a:p>
          <a:p>
            <a:pPr>
              <a:spcBef>
                <a:spcPct val="0"/>
              </a:spcBef>
            </a:pPr>
            <a:endParaRPr lang="en-US" dirty="0" smtClean="0"/>
          </a:p>
        </p:txBody>
      </p:sp>
      <p:sp>
        <p:nvSpPr>
          <p:cNvPr id="25604" name="Slide Number Placeholder 3"/>
          <p:cNvSpPr>
            <a:spLocks noGrp="1"/>
          </p:cNvSpPr>
          <p:nvPr>
            <p:ph type="sldNum" sz="quarter" idx="5"/>
          </p:nvPr>
        </p:nvSpPr>
        <p:spPr bwMode="auto">
          <a:noFill/>
          <a:ln>
            <a:miter lim="800000"/>
            <a:headEnd/>
            <a:tailEnd/>
          </a:ln>
        </p:spPr>
        <p:txBody>
          <a:bodyPr/>
          <a:lstStyle/>
          <a:p>
            <a:fld id="{557F26AB-C877-4D9A-8F8A-BE703970C44C}"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6628" name="Slide Number Placeholder 3"/>
          <p:cNvSpPr>
            <a:spLocks noGrp="1"/>
          </p:cNvSpPr>
          <p:nvPr>
            <p:ph type="sldNum" sz="quarter" idx="5"/>
          </p:nvPr>
        </p:nvSpPr>
        <p:spPr bwMode="auto">
          <a:noFill/>
          <a:ln>
            <a:miter lim="800000"/>
            <a:headEnd/>
            <a:tailEnd/>
          </a:ln>
        </p:spPr>
        <p:txBody>
          <a:bodyPr/>
          <a:lstStyle/>
          <a:p>
            <a:fld id="{FDB7B010-62C7-4522-87CE-629F8501A12B}"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ounded Rectangle 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6" name="Rounded Rectangle 5"/>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lang="en-US" smtClean="0"/>
              <a:t>Click to edit Master title style</a:t>
            </a:r>
            <a:endParaRPr lang="en-US"/>
          </a:p>
        </p:txBody>
      </p:sp>
      <p:sp>
        <p:nvSpPr>
          <p:cNvPr id="20" name="Subtitle 19"/>
          <p:cNvSpPr>
            <a:spLocks noGrp="1"/>
          </p:cNvSpPr>
          <p:nvPr>
            <p:ph type="subTitle" idx="1"/>
          </p:nvPr>
        </p:nvSpPr>
        <p:spPr>
          <a:xfrm>
            <a:off x="722376" y="3685032"/>
            <a:ext cx="7772400" cy="914400"/>
          </a:xfrm>
        </p:spPr>
        <p:txBody>
          <a:bodyPr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7" name="Date Placeholder 18"/>
          <p:cNvSpPr>
            <a:spLocks noGrp="1"/>
          </p:cNvSpPr>
          <p:nvPr>
            <p:ph type="dt" sz="half" idx="10"/>
          </p:nvPr>
        </p:nvSpPr>
        <p:spPr/>
        <p:txBody>
          <a:bodyPr/>
          <a:lstStyle>
            <a:lvl1pPr>
              <a:defRPr/>
            </a:lvl1pPr>
          </a:lstStyle>
          <a:p>
            <a:fld id="{8A315BB7-8331-4F23-8C61-2CF8767E2A30}" type="datetimeFigureOut">
              <a:rPr lang="en-US"/>
              <a:pPr/>
              <a:t>9/19/2012</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10"/>
          <p:cNvSpPr>
            <a:spLocks noGrp="1"/>
          </p:cNvSpPr>
          <p:nvPr>
            <p:ph type="sldNum" sz="quarter" idx="12"/>
          </p:nvPr>
        </p:nvSpPr>
        <p:spPr/>
        <p:txBody>
          <a:bodyPr/>
          <a:lstStyle>
            <a:lvl1pPr>
              <a:defRPr/>
            </a:lvl1pPr>
          </a:lstStyle>
          <a:p>
            <a:fld id="{B2A3E52B-A214-4093-81D7-30DB4C4740AA}"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fld id="{A4A6E1CB-1205-4233-961E-127366D61463}" type="datetimeFigureOut">
              <a:rPr lang="en-US"/>
              <a:pPr/>
              <a:t>9/19/2012</a:t>
            </a:fld>
            <a:endParaRPr lang="en-US"/>
          </a:p>
        </p:txBody>
      </p:sp>
      <p:sp>
        <p:nvSpPr>
          <p:cNvPr id="5" name="Footer Placeholder 17"/>
          <p:cNvSpPr>
            <a:spLocks noGrp="1"/>
          </p:cNvSpPr>
          <p:nvPr>
            <p:ph type="ftr" sz="quarter" idx="11"/>
          </p:nvPr>
        </p:nvSpPr>
        <p:spPr/>
        <p:txBody>
          <a:bodyPr/>
          <a:lstStyle>
            <a:lvl1pPr>
              <a:defRPr/>
            </a:lvl1pPr>
          </a:lstStyle>
          <a:p>
            <a:endParaRPr lang="en-US"/>
          </a:p>
        </p:txBody>
      </p:sp>
      <p:sp>
        <p:nvSpPr>
          <p:cNvPr id="6" name="Slide Number Placeholder 4"/>
          <p:cNvSpPr>
            <a:spLocks noGrp="1"/>
          </p:cNvSpPr>
          <p:nvPr>
            <p:ph type="sldNum" sz="quarter" idx="12"/>
          </p:nvPr>
        </p:nvSpPr>
        <p:spPr/>
        <p:txBody>
          <a:bodyPr/>
          <a:lstStyle>
            <a:lvl1pPr>
              <a:defRPr/>
            </a:lvl1pPr>
          </a:lstStyle>
          <a:p>
            <a:fld id="{52F52B92-FB13-4703-8EC0-79E2F62A822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fld id="{990F6374-558B-4779-8E8B-630D6C3A10DD}" type="datetimeFigureOut">
              <a:rPr lang="en-US"/>
              <a:pPr/>
              <a:t>9/19/2012</a:t>
            </a:fld>
            <a:endParaRPr lang="en-US"/>
          </a:p>
        </p:txBody>
      </p:sp>
      <p:sp>
        <p:nvSpPr>
          <p:cNvPr id="5" name="Footer Placeholder 17"/>
          <p:cNvSpPr>
            <a:spLocks noGrp="1"/>
          </p:cNvSpPr>
          <p:nvPr>
            <p:ph type="ftr" sz="quarter" idx="11"/>
          </p:nvPr>
        </p:nvSpPr>
        <p:spPr/>
        <p:txBody>
          <a:bodyPr/>
          <a:lstStyle>
            <a:lvl1pPr>
              <a:defRPr/>
            </a:lvl1pPr>
          </a:lstStyle>
          <a:p>
            <a:endParaRPr lang="en-US"/>
          </a:p>
        </p:txBody>
      </p:sp>
      <p:sp>
        <p:nvSpPr>
          <p:cNvPr id="6" name="Slide Number Placeholder 4"/>
          <p:cNvSpPr>
            <a:spLocks noGrp="1"/>
          </p:cNvSpPr>
          <p:nvPr>
            <p:ph type="sldNum" sz="quarter" idx="12"/>
          </p:nvPr>
        </p:nvSpPr>
        <p:spPr/>
        <p:txBody>
          <a:bodyPr/>
          <a:lstStyle>
            <a:lvl1pPr>
              <a:defRPr/>
            </a:lvl1pPr>
          </a:lstStyle>
          <a:p>
            <a:fld id="{68035D67-D2CB-44DF-B4C3-8265C3E6872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lang="en-US" smtClean="0"/>
              <a:t>Click to edit Master title style</a:t>
            </a:r>
            <a:endParaRPr lang="en-US"/>
          </a:p>
        </p:txBody>
      </p:sp>
      <p:sp>
        <p:nvSpPr>
          <p:cNvPr id="3" name="Content Placeholder 2"/>
          <p:cNvSpPr>
            <a:spLocks noGrp="1"/>
          </p:cNvSpPr>
          <p:nvPr>
            <p:ph idx="1"/>
          </p:nvPr>
        </p:nvSpPr>
        <p:spPr>
          <a:xfrm>
            <a:off x="502920" y="530352"/>
            <a:ext cx="8183880" cy="4187952"/>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fld id="{ED88A654-A78E-4D41-9B71-C6FCB1BAE05A}" type="datetimeFigureOut">
              <a:rPr lang="en-US"/>
              <a:pPr/>
              <a:t>9/19/2012</a:t>
            </a:fld>
            <a:endParaRPr lang="en-US"/>
          </a:p>
        </p:txBody>
      </p:sp>
      <p:sp>
        <p:nvSpPr>
          <p:cNvPr id="5" name="Footer Placeholder 17"/>
          <p:cNvSpPr>
            <a:spLocks noGrp="1"/>
          </p:cNvSpPr>
          <p:nvPr>
            <p:ph type="ftr" sz="quarter" idx="11"/>
          </p:nvPr>
        </p:nvSpPr>
        <p:spPr/>
        <p:txBody>
          <a:bodyPr/>
          <a:lstStyle>
            <a:lvl1pPr>
              <a:defRPr/>
            </a:lvl1pPr>
          </a:lstStyle>
          <a:p>
            <a:endParaRPr lang="en-US"/>
          </a:p>
        </p:txBody>
      </p:sp>
      <p:sp>
        <p:nvSpPr>
          <p:cNvPr id="6" name="Slide Number Placeholder 4"/>
          <p:cNvSpPr>
            <a:spLocks noGrp="1"/>
          </p:cNvSpPr>
          <p:nvPr>
            <p:ph type="sldNum" sz="quarter" idx="12"/>
          </p:nvPr>
        </p:nvSpPr>
        <p:spPr/>
        <p:txBody>
          <a:bodyPr/>
          <a:lstStyle>
            <a:lvl1pPr>
              <a:defRPr/>
            </a:lvl1pPr>
          </a:lstStyle>
          <a:p>
            <a:fld id="{59ACCF86-4881-44CE-8C0E-2A282FCC27DC}"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ounded Rectangle 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5" name="Rounded Rectangle 4"/>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2" name="Title 1"/>
          <p:cNvSpPr>
            <a:spLocks noGrp="1"/>
          </p:cNvSpPr>
          <p:nvPr>
            <p:ph type="title"/>
          </p:nvPr>
        </p:nvSpPr>
        <p:spPr>
          <a:xfrm>
            <a:off x="468344" y="4928616"/>
            <a:ext cx="8183880" cy="676656"/>
          </a:xfrm>
        </p:spPr>
        <p:txBody>
          <a:bodyPr lIns="91440" bIns="0"/>
          <a:lstStyle>
            <a:lvl1pPr algn="l">
              <a:buNone/>
              <a:defRPr sz="3600" b="0" cap="none" baseline="0">
                <a:solidFill>
                  <a:schemeClr val="bg2">
                    <a:shade val="25000"/>
                  </a:schemeClr>
                </a:solidFill>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468344" y="5624484"/>
            <a:ext cx="8183880" cy="420624"/>
          </a:xfrm>
        </p:spPr>
        <p:txBody>
          <a:bodyPr lIns="118872" tIns="0"/>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fld id="{9F0764AA-15D8-4EBF-9E73-3A05DA7CB453}" type="datetimeFigureOut">
              <a:rPr lang="en-US"/>
              <a:pPr/>
              <a:t>9/19/2012</a:t>
            </a:fld>
            <a:endParaRPr lang="en-US"/>
          </a:p>
        </p:txBody>
      </p:sp>
      <p:sp>
        <p:nvSpPr>
          <p:cNvPr id="7" name="Footer Placeholder 4"/>
          <p:cNvSpPr>
            <a:spLocks noGrp="1"/>
          </p:cNvSpPr>
          <p:nvPr>
            <p:ph type="ftr" sz="quarter" idx="11"/>
          </p:nvPr>
        </p:nvSpPr>
        <p:spPr/>
        <p:txBody>
          <a:bodyPr/>
          <a:lstStyle>
            <a:lvl1pPr>
              <a:defRPr/>
            </a:lvl1pPr>
          </a:lstStyle>
          <a:p>
            <a:endParaRPr lang="en-US"/>
          </a:p>
        </p:txBody>
      </p:sp>
      <p:sp>
        <p:nvSpPr>
          <p:cNvPr id="8" name="Slide Number Placeholder 5"/>
          <p:cNvSpPr>
            <a:spLocks noGrp="1"/>
          </p:cNvSpPr>
          <p:nvPr>
            <p:ph type="sldNum" sz="quarter" idx="12"/>
          </p:nvPr>
        </p:nvSpPr>
        <p:spPr/>
        <p:txBody>
          <a:bodyPr/>
          <a:lstStyle>
            <a:lvl1pPr>
              <a:defRPr/>
            </a:lvl1pPr>
          </a:lstStyle>
          <a:p>
            <a:fld id="{995C146A-7DA8-4223-8DB5-AF11E3DEE9DE}"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4"/>
          <p:cNvSpPr>
            <a:spLocks noGrp="1"/>
          </p:cNvSpPr>
          <p:nvPr>
            <p:ph type="dt" sz="half" idx="10"/>
          </p:nvPr>
        </p:nvSpPr>
        <p:spPr/>
        <p:txBody>
          <a:bodyPr/>
          <a:lstStyle>
            <a:lvl1pPr>
              <a:defRPr/>
            </a:lvl1pPr>
          </a:lstStyle>
          <a:p>
            <a:fld id="{CFD22D9E-E03F-4CE0-9668-A600EF641FDA}" type="datetimeFigureOut">
              <a:rPr lang="en-US"/>
              <a:pPr/>
              <a:t>9/19/2012</a:t>
            </a:fld>
            <a:endParaRPr lang="en-US"/>
          </a:p>
        </p:txBody>
      </p:sp>
      <p:sp>
        <p:nvSpPr>
          <p:cNvPr id="6" name="Footer Placeholder 17"/>
          <p:cNvSpPr>
            <a:spLocks noGrp="1"/>
          </p:cNvSpPr>
          <p:nvPr>
            <p:ph type="ftr" sz="quarter" idx="11"/>
          </p:nvPr>
        </p:nvSpPr>
        <p:spPr/>
        <p:txBody>
          <a:bodyPr/>
          <a:lstStyle>
            <a:lvl1pPr>
              <a:defRPr/>
            </a:lvl1pPr>
          </a:lstStyle>
          <a:p>
            <a:endParaRPr lang="en-US"/>
          </a:p>
        </p:txBody>
      </p:sp>
      <p:sp>
        <p:nvSpPr>
          <p:cNvPr id="7" name="Slide Number Placeholder 4"/>
          <p:cNvSpPr>
            <a:spLocks noGrp="1"/>
          </p:cNvSpPr>
          <p:nvPr>
            <p:ph type="sldNum" sz="quarter" idx="12"/>
          </p:nvPr>
        </p:nvSpPr>
        <p:spPr/>
        <p:txBody>
          <a:bodyPr/>
          <a:lstStyle>
            <a:lvl1pPr>
              <a:defRPr/>
            </a:lvl1pPr>
          </a:lstStyle>
          <a:p>
            <a:fld id="{B73A34D0-5FCB-4792-A7A9-B7F9642FE061}"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lvl1pPr>
              <a:defRPr b="1"/>
            </a:lvl1pPr>
            <a:extLst/>
          </a:lstStyle>
          <a:p>
            <a:r>
              <a:rPr lang="en-US" smtClean="0"/>
              <a:t>Click to edit Master title style</a:t>
            </a:r>
            <a:endParaRPr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52169"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24"/>
          <p:cNvSpPr>
            <a:spLocks noGrp="1"/>
          </p:cNvSpPr>
          <p:nvPr>
            <p:ph type="dt" sz="half" idx="10"/>
          </p:nvPr>
        </p:nvSpPr>
        <p:spPr/>
        <p:txBody>
          <a:bodyPr/>
          <a:lstStyle>
            <a:lvl1pPr>
              <a:defRPr/>
            </a:lvl1pPr>
          </a:lstStyle>
          <a:p>
            <a:fld id="{296806ED-1E36-4DE7-B640-A526441C0258}" type="datetimeFigureOut">
              <a:rPr lang="en-US"/>
              <a:pPr/>
              <a:t>9/19/2012</a:t>
            </a:fld>
            <a:endParaRPr lang="en-US"/>
          </a:p>
        </p:txBody>
      </p:sp>
      <p:sp>
        <p:nvSpPr>
          <p:cNvPr id="8" name="Footer Placeholder 17"/>
          <p:cNvSpPr>
            <a:spLocks noGrp="1"/>
          </p:cNvSpPr>
          <p:nvPr>
            <p:ph type="ftr" sz="quarter" idx="11"/>
          </p:nvPr>
        </p:nvSpPr>
        <p:spPr/>
        <p:txBody>
          <a:bodyPr/>
          <a:lstStyle>
            <a:lvl1pPr>
              <a:defRPr/>
            </a:lvl1pPr>
          </a:lstStyle>
          <a:p>
            <a:endParaRPr lang="en-US"/>
          </a:p>
        </p:txBody>
      </p:sp>
      <p:sp>
        <p:nvSpPr>
          <p:cNvPr id="9" name="Slide Number Placeholder 4"/>
          <p:cNvSpPr>
            <a:spLocks noGrp="1"/>
          </p:cNvSpPr>
          <p:nvPr>
            <p:ph type="sldNum" sz="quarter" idx="12"/>
          </p:nvPr>
        </p:nvSpPr>
        <p:spPr/>
        <p:txBody>
          <a:bodyPr/>
          <a:lstStyle>
            <a:lvl1pPr>
              <a:defRPr/>
            </a:lvl1pPr>
          </a:lstStyle>
          <a:p>
            <a:fld id="{6AD6F1A1-919F-4C25-A4E8-CA6CF6D6DACC}"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Date Placeholder 24"/>
          <p:cNvSpPr>
            <a:spLocks noGrp="1"/>
          </p:cNvSpPr>
          <p:nvPr>
            <p:ph type="dt" sz="half" idx="10"/>
          </p:nvPr>
        </p:nvSpPr>
        <p:spPr/>
        <p:txBody>
          <a:bodyPr/>
          <a:lstStyle>
            <a:lvl1pPr>
              <a:defRPr/>
            </a:lvl1pPr>
          </a:lstStyle>
          <a:p>
            <a:fld id="{3E25C413-2297-425F-BD04-522F5BB2748F}" type="datetimeFigureOut">
              <a:rPr lang="en-US"/>
              <a:pPr/>
              <a:t>9/19/2012</a:t>
            </a:fld>
            <a:endParaRPr lang="en-US"/>
          </a:p>
        </p:txBody>
      </p:sp>
      <p:sp>
        <p:nvSpPr>
          <p:cNvPr id="4" name="Footer Placeholder 17"/>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8110A2BC-8B12-4C88-AEE6-27E6BB37FDA1}"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ounded Rectangle 1"/>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3" name="Date Placeholder 1"/>
          <p:cNvSpPr>
            <a:spLocks noGrp="1"/>
          </p:cNvSpPr>
          <p:nvPr>
            <p:ph type="dt" sz="half" idx="10"/>
          </p:nvPr>
        </p:nvSpPr>
        <p:spPr/>
        <p:txBody>
          <a:bodyPr/>
          <a:lstStyle>
            <a:lvl1pPr>
              <a:defRPr/>
            </a:lvl1pPr>
          </a:lstStyle>
          <a:p>
            <a:fld id="{8239596C-2385-4ACA-AA9A-8325B979F4D9}" type="datetimeFigureOut">
              <a:rPr lang="en-US"/>
              <a:pPr/>
              <a:t>9/19/2012</a:t>
            </a:fld>
            <a:endParaRPr lang="en-US"/>
          </a:p>
        </p:txBody>
      </p:sp>
      <p:sp>
        <p:nvSpPr>
          <p:cNvPr id="4" name="Footer Placeholder 2"/>
          <p:cNvSpPr>
            <a:spLocks noGrp="1"/>
          </p:cNvSpPr>
          <p:nvPr>
            <p:ph type="ftr" sz="quarter" idx="11"/>
          </p:nvPr>
        </p:nvSpPr>
        <p:spPr/>
        <p:txBody>
          <a:bodyPr/>
          <a:lstStyle>
            <a:lvl1pPr>
              <a:defRPr/>
            </a:lvl1pPr>
          </a:lstStyle>
          <a:p>
            <a:endParaRPr lang="en-US"/>
          </a:p>
        </p:txBody>
      </p:sp>
      <p:sp>
        <p:nvSpPr>
          <p:cNvPr id="5" name="Slide Number Placeholder 3"/>
          <p:cNvSpPr>
            <a:spLocks noGrp="1"/>
          </p:cNvSpPr>
          <p:nvPr>
            <p:ph type="sldNum" sz="quarter" idx="12"/>
          </p:nvPr>
        </p:nvSpPr>
        <p:spPr/>
        <p:txBody>
          <a:bodyPr/>
          <a:lstStyle>
            <a:lvl1pPr>
              <a:defRPr/>
            </a:lvl1pPr>
          </a:lstStyle>
          <a:p>
            <a:fld id="{8D4FC473-F794-431D-AE9B-B59332561AC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lstStyle>
            <a:lvl1pPr algn="l">
              <a:buNone/>
              <a:defRPr sz="2200" b="1">
                <a:solidFill>
                  <a:schemeClr val="accent1"/>
                </a:solidFill>
              </a:defRPr>
            </a:lvl1pPr>
            <a:extLst/>
          </a:lstStyle>
          <a:p>
            <a:r>
              <a:rPr lang="en-US" smtClean="0"/>
              <a:t>Click to edit Master title style</a:t>
            </a:r>
            <a:endParaRPr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4"/>
          <p:cNvSpPr>
            <a:spLocks noGrp="1"/>
          </p:cNvSpPr>
          <p:nvPr>
            <p:ph type="dt" sz="half" idx="10"/>
          </p:nvPr>
        </p:nvSpPr>
        <p:spPr/>
        <p:txBody>
          <a:bodyPr/>
          <a:lstStyle>
            <a:lvl1pPr>
              <a:defRPr/>
            </a:lvl1pPr>
          </a:lstStyle>
          <a:p>
            <a:fld id="{17C08AF0-1A77-4C8E-8ADF-487EA035BCFA}" type="datetimeFigureOut">
              <a:rPr lang="en-US"/>
              <a:pPr/>
              <a:t>9/19/2012</a:t>
            </a:fld>
            <a:endParaRPr lang="en-US"/>
          </a:p>
        </p:txBody>
      </p:sp>
      <p:sp>
        <p:nvSpPr>
          <p:cNvPr id="6" name="Footer Placeholder 17"/>
          <p:cNvSpPr>
            <a:spLocks noGrp="1"/>
          </p:cNvSpPr>
          <p:nvPr>
            <p:ph type="ftr" sz="quarter" idx="11"/>
          </p:nvPr>
        </p:nvSpPr>
        <p:spPr/>
        <p:txBody>
          <a:bodyPr/>
          <a:lstStyle>
            <a:lvl1pPr>
              <a:defRPr/>
            </a:lvl1pPr>
          </a:lstStyle>
          <a:p>
            <a:endParaRPr lang="en-US"/>
          </a:p>
        </p:txBody>
      </p:sp>
      <p:sp>
        <p:nvSpPr>
          <p:cNvPr id="7" name="Slide Number Placeholder 4"/>
          <p:cNvSpPr>
            <a:spLocks noGrp="1"/>
          </p:cNvSpPr>
          <p:nvPr>
            <p:ph type="sldNum" sz="quarter" idx="12"/>
          </p:nvPr>
        </p:nvSpPr>
        <p:spPr/>
        <p:txBody>
          <a:bodyPr/>
          <a:lstStyle>
            <a:lvl1pPr>
              <a:defRPr/>
            </a:lvl1pPr>
          </a:lstStyle>
          <a:p>
            <a:fld id="{DB3EC824-637F-4FC2-ACBD-AE1BFB10DE3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ounded Rectangle 4"/>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6" name="Round Single Corner Rectangle 5"/>
          <p:cNvSpPr/>
          <p:nvPr/>
        </p:nvSpPr>
        <p:spPr>
          <a:xfrm>
            <a:off x="6400800" y="433388"/>
            <a:ext cx="2324100"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lang="en-US" smtClean="0"/>
              <a:t>Click to edit Master title style</a:t>
            </a:r>
            <a:endParaRPr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normAutofit/>
          </a:bodyPr>
          <a:lstStyle>
            <a:lvl1pPr marL="0" indent="0">
              <a:buNone/>
              <a:defRPr sz="3200"/>
            </a:lvl1pPr>
            <a:extLst/>
          </a:lstStyle>
          <a:p>
            <a:pPr lvl="0"/>
            <a:r>
              <a:rPr lang="en-US" noProof="0" smtClean="0"/>
              <a:t>Click icon to add picture</a:t>
            </a:r>
            <a:endParaRPr lang="en-US" noProof="0"/>
          </a:p>
        </p:txBody>
      </p:sp>
      <p:sp>
        <p:nvSpPr>
          <p:cNvPr id="7" name="Date Placeholder 4"/>
          <p:cNvSpPr>
            <a:spLocks noGrp="1"/>
          </p:cNvSpPr>
          <p:nvPr>
            <p:ph type="dt" sz="half" idx="10"/>
          </p:nvPr>
        </p:nvSpPr>
        <p:spPr/>
        <p:txBody>
          <a:bodyPr/>
          <a:lstStyle>
            <a:lvl1pPr>
              <a:defRPr/>
            </a:lvl1pPr>
          </a:lstStyle>
          <a:p>
            <a:fld id="{9A22CFCA-2563-4C70-B482-C85CEEEC3BA4}" type="datetimeFigureOut">
              <a:rPr lang="en-US"/>
              <a:pPr/>
              <a:t>9/19/2012</a:t>
            </a:fld>
            <a:endParaRPr lang="en-US"/>
          </a:p>
        </p:txBody>
      </p:sp>
      <p:sp>
        <p:nvSpPr>
          <p:cNvPr id="8" name="Footer Placeholder 5"/>
          <p:cNvSpPr>
            <a:spLocks noGrp="1"/>
          </p:cNvSpPr>
          <p:nvPr>
            <p:ph type="ftr" sz="quarter" idx="11"/>
          </p:nvPr>
        </p:nvSpPr>
        <p:spPr/>
        <p:txBody>
          <a:bodyPr/>
          <a:lstStyle>
            <a:lvl1pPr>
              <a:defRPr/>
            </a:lvl1pPr>
          </a:lstStyle>
          <a:p>
            <a:endParaRPr lang="en-US"/>
          </a:p>
        </p:txBody>
      </p:sp>
      <p:sp>
        <p:nvSpPr>
          <p:cNvPr id="9" name="Slide Number Placeholder 6"/>
          <p:cNvSpPr>
            <a:spLocks noGrp="1"/>
          </p:cNvSpPr>
          <p:nvPr>
            <p:ph type="sldNum" sz="quarter" idx="12"/>
          </p:nvPr>
        </p:nvSpPr>
        <p:spPr/>
        <p:txBody>
          <a:bodyPr/>
          <a:lstStyle>
            <a:lvl1pPr>
              <a:defRPr/>
            </a:lvl1pPr>
          </a:lstStyle>
          <a:p>
            <a:fld id="{01791C66-E581-489A-B9B0-CE135ADF00E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13" name="Title Placeholder 12"/>
          <p:cNvSpPr>
            <a:spLocks noGrp="1"/>
          </p:cNvSpPr>
          <p:nvPr>
            <p:ph type="title"/>
          </p:nvPr>
        </p:nvSpPr>
        <p:spPr>
          <a:xfrm>
            <a:off x="503238" y="4986338"/>
            <a:ext cx="8183562" cy="1050925"/>
          </a:xfrm>
          <a:prstGeom prst="rect">
            <a:avLst/>
          </a:prstGeom>
        </p:spPr>
        <p:txBody>
          <a:bodyPr vert="horz" anchor="b">
            <a:normAutofit/>
          </a:bodyPr>
          <a:lstStyle>
            <a:extLst/>
          </a:lstStyle>
          <a:p>
            <a:r>
              <a:rPr lang="en-US" smtClean="0"/>
              <a:t>Click to edit Master title style</a:t>
            </a:r>
            <a:endParaRPr lang="en-US"/>
          </a:p>
        </p:txBody>
      </p:sp>
      <p:sp>
        <p:nvSpPr>
          <p:cNvPr id="1031" name="Text Placeholder 3"/>
          <p:cNvSpPr>
            <a:spLocks noGrp="1"/>
          </p:cNvSpPr>
          <p:nvPr>
            <p:ph type="body" idx="1"/>
          </p:nvPr>
        </p:nvSpPr>
        <p:spPr bwMode="auto">
          <a:xfrm>
            <a:off x="503238" y="530225"/>
            <a:ext cx="8183562" cy="4187825"/>
          </a:xfrm>
          <a:prstGeom prst="rect">
            <a:avLst/>
          </a:prstGeom>
          <a:noFill/>
          <a:ln w="9525">
            <a:noFill/>
            <a:miter lim="800000"/>
            <a:headEnd/>
            <a:tailEnd/>
          </a:ln>
        </p:spPr>
        <p:txBody>
          <a:bodyPr vert="horz" wrap="square" lIns="182880" tIns="9144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5" name="Date Placeholder 24"/>
          <p:cNvSpPr>
            <a:spLocks noGrp="1"/>
          </p:cNvSpPr>
          <p:nvPr>
            <p:ph type="dt" sz="half" idx="2"/>
          </p:nvPr>
        </p:nvSpPr>
        <p:spPr>
          <a:xfrm>
            <a:off x="3776663" y="6111875"/>
            <a:ext cx="2286000" cy="365125"/>
          </a:xfrm>
          <a:prstGeom prst="rect">
            <a:avLst/>
          </a:prstGeom>
        </p:spPr>
        <p:txBody>
          <a:bodyPr vert="horz" wrap="square" lIns="91440" tIns="45720" rIns="91440" bIns="45720" numCol="1" anchor="b" anchorCtr="0" compatLnSpc="1">
            <a:prstTxWarp prst="textNoShape">
              <a:avLst/>
            </a:prstTxWarp>
          </a:bodyPr>
          <a:lstStyle>
            <a:lvl1pPr algn="r">
              <a:defRPr sz="1000">
                <a:solidFill>
                  <a:srgbClr val="711E14"/>
                </a:solidFill>
              </a:defRPr>
            </a:lvl1pPr>
          </a:lstStyle>
          <a:p>
            <a:fld id="{34DC3A67-AC01-4984-99B4-681054D43446}" type="datetimeFigureOut">
              <a:rPr lang="en-US"/>
              <a:pPr/>
              <a:t>9/19/2012</a:t>
            </a:fld>
            <a:endParaRPr lang="en-US"/>
          </a:p>
        </p:txBody>
      </p:sp>
      <p:sp>
        <p:nvSpPr>
          <p:cNvPr id="18" name="Footer Placeholder 17"/>
          <p:cNvSpPr>
            <a:spLocks noGrp="1"/>
          </p:cNvSpPr>
          <p:nvPr>
            <p:ph type="ftr" sz="quarter" idx="3"/>
          </p:nvPr>
        </p:nvSpPr>
        <p:spPr>
          <a:xfrm>
            <a:off x="6062663" y="6111875"/>
            <a:ext cx="2286000" cy="365125"/>
          </a:xfrm>
          <a:prstGeom prst="rect">
            <a:avLst/>
          </a:prstGeom>
        </p:spPr>
        <p:txBody>
          <a:bodyPr vert="horz" wrap="square" lIns="91440" tIns="45720" rIns="91440" bIns="45720" numCol="1" anchor="b" anchorCtr="0" compatLnSpc="1">
            <a:prstTxWarp prst="textNoShape">
              <a:avLst/>
            </a:prstTxWarp>
          </a:bodyPr>
          <a:lstStyle>
            <a:lvl1pPr>
              <a:defRPr sz="1000">
                <a:solidFill>
                  <a:srgbClr val="711E14"/>
                </a:solidFill>
              </a:defRPr>
            </a:lvl1pPr>
          </a:lstStyle>
          <a:p>
            <a:endParaRPr lang="en-US"/>
          </a:p>
        </p:txBody>
      </p:sp>
      <p:sp>
        <p:nvSpPr>
          <p:cNvPr id="5" name="Slide Number Placeholder 4"/>
          <p:cNvSpPr>
            <a:spLocks noGrp="1"/>
          </p:cNvSpPr>
          <p:nvPr>
            <p:ph type="sldNum" sz="quarter" idx="4"/>
          </p:nvPr>
        </p:nvSpPr>
        <p:spPr>
          <a:xfrm>
            <a:off x="8348663" y="6111875"/>
            <a:ext cx="457200" cy="365125"/>
          </a:xfrm>
          <a:prstGeom prst="rect">
            <a:avLst/>
          </a:prstGeom>
        </p:spPr>
        <p:txBody>
          <a:bodyPr vert="horz" wrap="square" lIns="91440" tIns="45720" rIns="91440" bIns="45720" numCol="1" anchor="b" anchorCtr="0" compatLnSpc="1">
            <a:prstTxWarp prst="textNoShape">
              <a:avLst/>
            </a:prstTxWarp>
          </a:bodyPr>
          <a:lstStyle>
            <a:lvl1pPr algn="r">
              <a:defRPr sz="1000">
                <a:solidFill>
                  <a:srgbClr val="711E14"/>
                </a:solidFill>
              </a:defRPr>
            </a:lvl1pPr>
          </a:lstStyle>
          <a:p>
            <a:fld id="{87888B0D-6FBA-4260-BD66-9123AC1D9CB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950" r:id="rId1"/>
    <p:sldLayoutId id="2147483943" r:id="rId2"/>
    <p:sldLayoutId id="2147483951" r:id="rId3"/>
    <p:sldLayoutId id="2147483944" r:id="rId4"/>
    <p:sldLayoutId id="2147483945" r:id="rId5"/>
    <p:sldLayoutId id="2147483946" r:id="rId6"/>
    <p:sldLayoutId id="2147483952" r:id="rId7"/>
    <p:sldLayoutId id="2147483947" r:id="rId8"/>
    <p:sldLayoutId id="2147483953" r:id="rId9"/>
    <p:sldLayoutId id="2147483948" r:id="rId10"/>
    <p:sldLayoutId id="2147483949" r:id="rId11"/>
  </p:sldLayoutIdLst>
  <p:txStyles>
    <p:titleStyle>
      <a:lvl1pPr algn="l" rtl="0" eaLnBrk="0" fontAlgn="base" hangingPunct="0">
        <a:spcBef>
          <a:spcPct val="0"/>
        </a:spcBef>
        <a:spcAft>
          <a:spcPct val="0"/>
        </a:spcAft>
        <a:defRPr sz="3600" b="1" kern="1200">
          <a:solidFill>
            <a:srgbClr val="BD5A54"/>
          </a:solidFill>
          <a:effectLst>
            <a:outerShdw blurRad="53975" dist="22860" dir="5400000" algn="tl" rotWithShape="0">
              <a:srgbClr val="000000">
                <a:alpha val="55000"/>
              </a:srgbClr>
            </a:outerShdw>
          </a:effectLst>
          <a:latin typeface="+mj-lt"/>
          <a:ea typeface="+mj-ea"/>
          <a:cs typeface="+mj-cs"/>
        </a:defRPr>
      </a:lvl1pPr>
      <a:lvl2pPr algn="l" rtl="0" eaLnBrk="0" fontAlgn="base" hangingPunct="0">
        <a:spcBef>
          <a:spcPct val="0"/>
        </a:spcBef>
        <a:spcAft>
          <a:spcPct val="0"/>
        </a:spcAft>
        <a:defRPr sz="3600" b="1">
          <a:solidFill>
            <a:srgbClr val="BD5A54"/>
          </a:solidFill>
          <a:latin typeface="Verdana" pitchFamily="34" charset="0"/>
        </a:defRPr>
      </a:lvl2pPr>
      <a:lvl3pPr algn="l" rtl="0" eaLnBrk="0" fontAlgn="base" hangingPunct="0">
        <a:spcBef>
          <a:spcPct val="0"/>
        </a:spcBef>
        <a:spcAft>
          <a:spcPct val="0"/>
        </a:spcAft>
        <a:defRPr sz="3600" b="1">
          <a:solidFill>
            <a:srgbClr val="BD5A54"/>
          </a:solidFill>
          <a:latin typeface="Verdana" pitchFamily="34" charset="0"/>
        </a:defRPr>
      </a:lvl3pPr>
      <a:lvl4pPr algn="l" rtl="0" eaLnBrk="0" fontAlgn="base" hangingPunct="0">
        <a:spcBef>
          <a:spcPct val="0"/>
        </a:spcBef>
        <a:spcAft>
          <a:spcPct val="0"/>
        </a:spcAft>
        <a:defRPr sz="3600" b="1">
          <a:solidFill>
            <a:srgbClr val="BD5A54"/>
          </a:solidFill>
          <a:latin typeface="Verdana" pitchFamily="34" charset="0"/>
        </a:defRPr>
      </a:lvl4pPr>
      <a:lvl5pPr algn="l" rtl="0" eaLnBrk="0" fontAlgn="base" hangingPunct="0">
        <a:spcBef>
          <a:spcPct val="0"/>
        </a:spcBef>
        <a:spcAft>
          <a:spcPct val="0"/>
        </a:spcAft>
        <a:defRPr sz="3600" b="1">
          <a:solidFill>
            <a:srgbClr val="BD5A54"/>
          </a:solidFill>
          <a:latin typeface="Verdana" pitchFamily="34" charset="0"/>
        </a:defRPr>
      </a:lvl5pPr>
      <a:lvl6pPr marL="457200" algn="l" rtl="0" fontAlgn="base">
        <a:spcBef>
          <a:spcPct val="0"/>
        </a:spcBef>
        <a:spcAft>
          <a:spcPct val="0"/>
        </a:spcAft>
        <a:defRPr sz="3600" b="1">
          <a:solidFill>
            <a:srgbClr val="BD5A54"/>
          </a:solidFill>
          <a:latin typeface="Verdana" pitchFamily="34" charset="0"/>
        </a:defRPr>
      </a:lvl6pPr>
      <a:lvl7pPr marL="914400" algn="l" rtl="0" fontAlgn="base">
        <a:spcBef>
          <a:spcPct val="0"/>
        </a:spcBef>
        <a:spcAft>
          <a:spcPct val="0"/>
        </a:spcAft>
        <a:defRPr sz="3600" b="1">
          <a:solidFill>
            <a:srgbClr val="BD5A54"/>
          </a:solidFill>
          <a:latin typeface="Verdana" pitchFamily="34" charset="0"/>
        </a:defRPr>
      </a:lvl7pPr>
      <a:lvl8pPr marL="1371600" algn="l" rtl="0" fontAlgn="base">
        <a:spcBef>
          <a:spcPct val="0"/>
        </a:spcBef>
        <a:spcAft>
          <a:spcPct val="0"/>
        </a:spcAft>
        <a:defRPr sz="3600" b="1">
          <a:solidFill>
            <a:srgbClr val="BD5A54"/>
          </a:solidFill>
          <a:latin typeface="Verdana" pitchFamily="34" charset="0"/>
        </a:defRPr>
      </a:lvl8pPr>
      <a:lvl9pPr marL="1828800" algn="l" rtl="0" fontAlgn="base">
        <a:spcBef>
          <a:spcPct val="0"/>
        </a:spcBef>
        <a:spcAft>
          <a:spcPct val="0"/>
        </a:spcAft>
        <a:defRPr sz="3600" b="1">
          <a:solidFill>
            <a:srgbClr val="BD5A54"/>
          </a:solidFill>
          <a:latin typeface="Verdana" pitchFamily="34" charset="0"/>
        </a:defRPr>
      </a:lvl9pPr>
      <a:extLst/>
    </p:titleStyle>
    <p:bodyStyle>
      <a:lvl1pPr marL="265113" indent="-265113" algn="l" rtl="0" eaLnBrk="0" fontAlgn="base" hangingPunct="0">
        <a:spcBef>
          <a:spcPts val="250"/>
        </a:spcBef>
        <a:spcAft>
          <a:spcPct val="0"/>
        </a:spcAft>
        <a:buClr>
          <a:schemeClr val="accent1"/>
        </a:buClr>
        <a:buSzPct val="80000"/>
        <a:buFont typeface="Wingdings 2" pitchFamily="18" charset="2"/>
        <a:buChar char=""/>
        <a:defRPr sz="2800" kern="1200">
          <a:solidFill>
            <a:schemeClr val="tx1"/>
          </a:solidFill>
          <a:latin typeface="+mn-lt"/>
          <a:ea typeface="+mn-ea"/>
          <a:cs typeface="+mn-cs"/>
        </a:defRPr>
      </a:lvl1pPr>
      <a:lvl2pPr marL="547688" indent="-200025" algn="l" rtl="0" eaLnBrk="0" fontAlgn="base" hangingPunct="0">
        <a:spcBef>
          <a:spcPts val="250"/>
        </a:spcBef>
        <a:spcAft>
          <a:spcPct val="0"/>
        </a:spcAft>
        <a:buClr>
          <a:schemeClr val="accent1"/>
        </a:buClr>
        <a:buSzPct val="100000"/>
        <a:buFont typeface="Verdana" pitchFamily="34" charset="0"/>
        <a:buChar char="◦"/>
        <a:defRPr sz="2400" kern="1200">
          <a:solidFill>
            <a:schemeClr val="tx1"/>
          </a:solidFill>
          <a:latin typeface="+mn-lt"/>
          <a:ea typeface="+mn-ea"/>
          <a:cs typeface="+mn-cs"/>
        </a:defRPr>
      </a:lvl2pPr>
      <a:lvl3pPr marL="785813" indent="-182563" algn="l" rtl="0" eaLnBrk="0" fontAlgn="base" hangingPunct="0">
        <a:spcBef>
          <a:spcPts val="250"/>
        </a:spcBef>
        <a:spcAft>
          <a:spcPct val="0"/>
        </a:spcAft>
        <a:buClr>
          <a:srgbClr val="E93F35"/>
        </a:buClr>
        <a:buSzPct val="100000"/>
        <a:buFont typeface="Wingdings 2" pitchFamily="18" charset="2"/>
        <a:buChar char=""/>
        <a:defRPr sz="2200" kern="1200">
          <a:solidFill>
            <a:schemeClr val="tx1"/>
          </a:solidFill>
          <a:latin typeface="+mn-lt"/>
          <a:ea typeface="+mn-ea"/>
          <a:cs typeface="+mn-cs"/>
        </a:defRPr>
      </a:lvl3pPr>
      <a:lvl4pPr marL="1023938" indent="-182563" algn="l" rtl="0" eaLnBrk="0" fontAlgn="base" hangingPunct="0">
        <a:spcBef>
          <a:spcPts val="225"/>
        </a:spcBef>
        <a:spcAft>
          <a:spcPct val="0"/>
        </a:spcAft>
        <a:buClr>
          <a:srgbClr val="E93F35"/>
        </a:buClr>
        <a:buSzPct val="112000"/>
        <a:buFont typeface="Verdana" pitchFamily="34" charset="0"/>
        <a:buChar char="◦"/>
        <a:defRPr sz="1900" kern="1200">
          <a:solidFill>
            <a:schemeClr val="tx1"/>
          </a:solidFill>
          <a:latin typeface="+mn-lt"/>
          <a:ea typeface="+mn-ea"/>
          <a:cs typeface="+mn-cs"/>
        </a:defRPr>
      </a:lvl4pPr>
      <a:lvl5pPr marL="1279525" indent="-182563" algn="l" rtl="0" eaLnBrk="0" fontAlgn="base" hangingPunct="0">
        <a:spcBef>
          <a:spcPts val="250"/>
        </a:spcBef>
        <a:spcAft>
          <a:spcPct val="0"/>
        </a:spcAft>
        <a:buClr>
          <a:srgbClr val="908989"/>
        </a:buClr>
        <a:buSzPct val="100000"/>
        <a:buFont typeface="Wingdings 2" pitchFamily="18" charset="2"/>
        <a:buChar char=""/>
        <a:defRPr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nationalservice.gov/"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28600"/>
            <a:ext cx="8077200" cy="3355724"/>
          </a:xfrm>
        </p:spPr>
        <p:txBody>
          <a:bodyPr wrap="square" tIns="45720" numCol="1" anchorCtr="0" compatLnSpc="1">
            <a:prstTxWarp prst="textNoShape">
              <a:avLst/>
            </a:prstTxWarp>
            <a:normAutofit fontScale="90000"/>
          </a:bodyPr>
          <a:lstStyle/>
          <a:p>
            <a:pPr algn="ctr" eaLnBrk="1" hangingPunct="1"/>
            <a:r>
              <a:rPr lang="en-US" sz="4800" dirty="0" smtClean="0">
                <a:solidFill>
                  <a:schemeClr val="bg2"/>
                </a:solidFill>
                <a:effectLst>
                  <a:outerShdw blurRad="38100" dist="38100" dir="2700000" algn="tl">
                    <a:srgbClr val="000000"/>
                  </a:outerShdw>
                </a:effectLst>
                <a:latin typeface="Book Antiqua" pitchFamily="18" charset="0"/>
              </a:rPr>
              <a:t/>
            </a:r>
            <a:br>
              <a:rPr lang="en-US" sz="4800" dirty="0" smtClean="0">
                <a:solidFill>
                  <a:schemeClr val="bg2"/>
                </a:solidFill>
                <a:effectLst>
                  <a:outerShdw blurRad="38100" dist="38100" dir="2700000" algn="tl">
                    <a:srgbClr val="000000"/>
                  </a:outerShdw>
                </a:effectLst>
                <a:latin typeface="Book Antiqua" pitchFamily="18" charset="0"/>
              </a:rPr>
            </a:br>
            <a:r>
              <a:rPr lang="en-US" sz="4800" dirty="0">
                <a:solidFill>
                  <a:schemeClr val="bg2"/>
                </a:solidFill>
                <a:effectLst>
                  <a:outerShdw blurRad="38100" dist="38100" dir="2700000" algn="tl">
                    <a:srgbClr val="000000"/>
                  </a:outerShdw>
                </a:effectLst>
                <a:latin typeface="Book Antiqua" pitchFamily="18" charset="0"/>
              </a:rPr>
              <a:t/>
            </a:r>
            <a:br>
              <a:rPr lang="en-US" sz="4800" dirty="0">
                <a:solidFill>
                  <a:schemeClr val="bg2"/>
                </a:solidFill>
                <a:effectLst>
                  <a:outerShdw blurRad="38100" dist="38100" dir="2700000" algn="tl">
                    <a:srgbClr val="000000"/>
                  </a:outerShdw>
                </a:effectLst>
                <a:latin typeface="Book Antiqua" pitchFamily="18" charset="0"/>
              </a:rPr>
            </a:br>
            <a:r>
              <a:rPr lang="en-US" sz="4800" dirty="0" smtClean="0">
                <a:solidFill>
                  <a:schemeClr val="bg2"/>
                </a:solidFill>
                <a:effectLst>
                  <a:outerShdw blurRad="38100" dist="38100" dir="2700000" algn="tl">
                    <a:srgbClr val="000000"/>
                  </a:outerShdw>
                </a:effectLst>
                <a:latin typeface="Book Antiqua" pitchFamily="18" charset="0"/>
              </a:rPr>
              <a:t/>
            </a:r>
            <a:br>
              <a:rPr lang="en-US" sz="4800" dirty="0" smtClean="0">
                <a:solidFill>
                  <a:schemeClr val="bg2"/>
                </a:solidFill>
                <a:effectLst>
                  <a:outerShdw blurRad="38100" dist="38100" dir="2700000" algn="tl">
                    <a:srgbClr val="000000"/>
                  </a:outerShdw>
                </a:effectLst>
                <a:latin typeface="Book Antiqua" pitchFamily="18" charset="0"/>
              </a:rPr>
            </a:br>
            <a:r>
              <a:rPr lang="en-US" sz="4800" dirty="0">
                <a:solidFill>
                  <a:schemeClr val="bg2"/>
                </a:solidFill>
                <a:effectLst>
                  <a:outerShdw blurRad="38100" dist="38100" dir="2700000" algn="tl">
                    <a:srgbClr val="000000"/>
                  </a:outerShdw>
                </a:effectLst>
                <a:latin typeface="Book Antiqua" pitchFamily="18" charset="0"/>
              </a:rPr>
              <a:t/>
            </a:r>
            <a:br>
              <a:rPr lang="en-US" sz="4800" dirty="0">
                <a:solidFill>
                  <a:schemeClr val="bg2"/>
                </a:solidFill>
                <a:effectLst>
                  <a:outerShdw blurRad="38100" dist="38100" dir="2700000" algn="tl">
                    <a:srgbClr val="000000"/>
                  </a:outerShdw>
                </a:effectLst>
                <a:latin typeface="Book Antiqua" pitchFamily="18" charset="0"/>
              </a:rPr>
            </a:br>
            <a:r>
              <a:rPr lang="en-US" sz="4800" dirty="0" smtClean="0">
                <a:solidFill>
                  <a:schemeClr val="bg2"/>
                </a:solidFill>
                <a:effectLst>
                  <a:outerShdw blurRad="38100" dist="38100" dir="2700000" algn="tl">
                    <a:srgbClr val="000000"/>
                  </a:outerShdw>
                </a:effectLst>
                <a:latin typeface="Book Antiqua" pitchFamily="18" charset="0"/>
              </a:rPr>
              <a:t/>
            </a:r>
            <a:br>
              <a:rPr lang="en-US" sz="4800" dirty="0" smtClean="0">
                <a:solidFill>
                  <a:schemeClr val="bg2"/>
                </a:solidFill>
                <a:effectLst>
                  <a:outerShdw blurRad="38100" dist="38100" dir="2700000" algn="tl">
                    <a:srgbClr val="000000"/>
                  </a:outerShdw>
                </a:effectLst>
                <a:latin typeface="Book Antiqua" pitchFamily="18" charset="0"/>
              </a:rPr>
            </a:br>
            <a:r>
              <a:rPr lang="en-US" dirty="0" smtClean="0">
                <a:solidFill>
                  <a:schemeClr val="tx1"/>
                </a:solidFill>
                <a:effectLst>
                  <a:outerShdw blurRad="38100" dist="38100" dir="2700000" algn="tl">
                    <a:srgbClr val="FFFFFF"/>
                  </a:outerShdw>
                </a:effectLst>
                <a:latin typeface="Book Antiqua" pitchFamily="18" charset="0"/>
              </a:rPr>
              <a:t/>
            </a:r>
            <a:br>
              <a:rPr lang="en-US" dirty="0" smtClean="0">
                <a:solidFill>
                  <a:schemeClr val="tx1"/>
                </a:solidFill>
                <a:effectLst>
                  <a:outerShdw blurRad="38100" dist="38100" dir="2700000" algn="tl">
                    <a:srgbClr val="FFFFFF"/>
                  </a:outerShdw>
                </a:effectLst>
                <a:latin typeface="Book Antiqua" pitchFamily="18" charset="0"/>
              </a:rPr>
            </a:br>
            <a:r>
              <a:rPr lang="en-US" dirty="0" smtClean="0">
                <a:solidFill>
                  <a:schemeClr val="tx1"/>
                </a:solidFill>
                <a:effectLst>
                  <a:outerShdw blurRad="38100" dist="38100" dir="2700000" algn="tl">
                    <a:srgbClr val="FFFFFF"/>
                  </a:outerShdw>
                </a:effectLst>
                <a:latin typeface="Book Antiqua" pitchFamily="18" charset="0"/>
              </a:rPr>
              <a:t/>
            </a:r>
            <a:br>
              <a:rPr lang="en-US" dirty="0" smtClean="0">
                <a:solidFill>
                  <a:schemeClr val="tx1"/>
                </a:solidFill>
                <a:effectLst>
                  <a:outerShdw blurRad="38100" dist="38100" dir="2700000" algn="tl">
                    <a:srgbClr val="FFFFFF"/>
                  </a:outerShdw>
                </a:effectLst>
                <a:latin typeface="Book Antiqua" pitchFamily="18" charset="0"/>
              </a:rPr>
            </a:br>
            <a:r>
              <a:rPr lang="en-US" dirty="0" smtClean="0">
                <a:solidFill>
                  <a:schemeClr val="tx1"/>
                </a:solidFill>
                <a:effectLst>
                  <a:outerShdw blurRad="38100" dist="38100" dir="2700000" algn="tl">
                    <a:srgbClr val="FFFFFF"/>
                  </a:outerShdw>
                </a:effectLst>
                <a:latin typeface="Book Antiqua" pitchFamily="18" charset="0"/>
              </a:rPr>
              <a:t/>
            </a:r>
            <a:br>
              <a:rPr lang="en-US" dirty="0" smtClean="0">
                <a:solidFill>
                  <a:schemeClr val="tx1"/>
                </a:solidFill>
                <a:effectLst>
                  <a:outerShdw blurRad="38100" dist="38100" dir="2700000" algn="tl">
                    <a:srgbClr val="FFFFFF"/>
                  </a:outerShdw>
                </a:effectLst>
                <a:latin typeface="Book Antiqua" pitchFamily="18" charset="0"/>
              </a:rPr>
            </a:br>
            <a:r>
              <a:rPr lang="en-US" sz="6000" dirty="0" err="1" smtClean="0">
                <a:solidFill>
                  <a:schemeClr val="bg2"/>
                </a:solidFill>
                <a:effectLst/>
                <a:latin typeface="Book Antiqua" pitchFamily="18" charset="0"/>
              </a:rPr>
              <a:t>TeacherCorps</a:t>
            </a:r>
            <a:r>
              <a:rPr lang="en-US" dirty="0">
                <a:solidFill>
                  <a:schemeClr val="tx1"/>
                </a:solidFill>
                <a:effectLst>
                  <a:outerShdw blurRad="38100" dist="38100" dir="2700000" algn="tl">
                    <a:srgbClr val="FFFFFF"/>
                  </a:outerShdw>
                </a:effectLst>
                <a:latin typeface="Book Antiqua" pitchFamily="18" charset="0"/>
              </a:rPr>
              <a:t/>
            </a:r>
            <a:br>
              <a:rPr lang="en-US" dirty="0">
                <a:solidFill>
                  <a:schemeClr val="tx1"/>
                </a:solidFill>
                <a:effectLst>
                  <a:outerShdw blurRad="38100" dist="38100" dir="2700000" algn="tl">
                    <a:srgbClr val="FFFFFF"/>
                  </a:outerShdw>
                </a:effectLst>
                <a:latin typeface="Book Antiqua" pitchFamily="18" charset="0"/>
              </a:rPr>
            </a:br>
            <a:r>
              <a:rPr lang="en-US" dirty="0" smtClean="0">
                <a:solidFill>
                  <a:schemeClr val="tx1"/>
                </a:solidFill>
                <a:effectLst>
                  <a:outerShdw blurRad="38100" dist="38100" dir="2700000" algn="tl">
                    <a:srgbClr val="FFFFFF"/>
                  </a:outerShdw>
                </a:effectLst>
                <a:latin typeface="Book Antiqua" pitchFamily="18" charset="0"/>
              </a:rPr>
              <a:t/>
            </a:r>
            <a:br>
              <a:rPr lang="en-US" dirty="0" smtClean="0">
                <a:solidFill>
                  <a:schemeClr val="tx1"/>
                </a:solidFill>
                <a:effectLst>
                  <a:outerShdw blurRad="38100" dist="38100" dir="2700000" algn="tl">
                    <a:srgbClr val="FFFFFF"/>
                  </a:outerShdw>
                </a:effectLst>
                <a:latin typeface="Book Antiqua" pitchFamily="18" charset="0"/>
              </a:rPr>
            </a:br>
            <a:r>
              <a:rPr lang="en-US" dirty="0" smtClean="0">
                <a:solidFill>
                  <a:schemeClr val="tx1"/>
                </a:solidFill>
                <a:effectLst>
                  <a:outerShdw blurRad="38100" dist="38100" dir="2700000" algn="tl">
                    <a:srgbClr val="FFFFFF"/>
                  </a:outerShdw>
                </a:effectLst>
                <a:latin typeface="Book Antiqua" pitchFamily="18" charset="0"/>
              </a:rPr>
              <a:t/>
            </a:r>
            <a:br>
              <a:rPr lang="en-US" dirty="0" smtClean="0">
                <a:solidFill>
                  <a:schemeClr val="tx1"/>
                </a:solidFill>
                <a:effectLst>
                  <a:outerShdw blurRad="38100" dist="38100" dir="2700000" algn="tl">
                    <a:srgbClr val="FFFFFF"/>
                  </a:outerShdw>
                </a:effectLst>
                <a:latin typeface="Book Antiqua" pitchFamily="18" charset="0"/>
              </a:rPr>
            </a:br>
            <a:r>
              <a:rPr lang="en-US" sz="2000" dirty="0" smtClean="0">
                <a:solidFill>
                  <a:schemeClr val="tx1"/>
                </a:solidFill>
                <a:effectLst/>
                <a:latin typeface="Book Antiqua" pitchFamily="18" charset="0"/>
              </a:rPr>
              <a:t>Community Engagement Center and Department of Teacher Education </a:t>
            </a:r>
            <a:r>
              <a:rPr lang="en-US" sz="2000" dirty="0" smtClean="0">
                <a:solidFill>
                  <a:schemeClr val="tx1"/>
                </a:solidFill>
                <a:effectLst>
                  <a:outerShdw blurRad="38100" dist="38100" dir="2700000" algn="tl">
                    <a:srgbClr val="FFFFFF"/>
                  </a:outerShdw>
                </a:effectLst>
                <a:latin typeface="Book Antiqua" pitchFamily="18" charset="0"/>
              </a:rPr>
              <a:t/>
            </a:r>
            <a:br>
              <a:rPr lang="en-US" sz="2000" dirty="0" smtClean="0">
                <a:solidFill>
                  <a:schemeClr val="tx1"/>
                </a:solidFill>
                <a:effectLst>
                  <a:outerShdw blurRad="38100" dist="38100" dir="2700000" algn="tl">
                    <a:srgbClr val="FFFFFF"/>
                  </a:outerShdw>
                </a:effectLst>
                <a:latin typeface="Book Antiqua" pitchFamily="18" charset="0"/>
              </a:rPr>
            </a:br>
            <a:endParaRPr lang="en-US" sz="2000" dirty="0" smtClean="0">
              <a:solidFill>
                <a:schemeClr val="tx1"/>
              </a:solidFill>
              <a:effectLst/>
              <a:latin typeface="Book Antiqua" pitchFamily="18" charset="0"/>
            </a:endParaRPr>
          </a:p>
        </p:txBody>
      </p:sp>
      <p:sp>
        <p:nvSpPr>
          <p:cNvPr id="6147" name="Subtitle 2"/>
          <p:cNvSpPr>
            <a:spLocks noGrp="1"/>
          </p:cNvSpPr>
          <p:nvPr>
            <p:ph type="subTitle" idx="1"/>
          </p:nvPr>
        </p:nvSpPr>
        <p:spPr>
          <a:xfrm>
            <a:off x="1600200" y="5029200"/>
            <a:ext cx="6400800" cy="1295400"/>
          </a:xfrm>
        </p:spPr>
        <p:txBody>
          <a:bodyPr/>
          <a:lstStyle/>
          <a:p>
            <a:pPr algn="ctr"/>
            <a:endParaRPr lang="en-US" sz="1400" b="1" dirty="0" smtClean="0">
              <a:latin typeface="Book Antiqua" pitchFamily="18" charset="0"/>
            </a:endParaRPr>
          </a:p>
          <a:p>
            <a:pPr algn="ctr"/>
            <a:endParaRPr lang="en-US" sz="1400" b="1" dirty="0">
              <a:latin typeface="Book Antiqua" pitchFamily="18" charset="0"/>
            </a:endParaRPr>
          </a:p>
          <a:p>
            <a:pPr algn="ctr"/>
            <a:r>
              <a:rPr lang="en-US" sz="1400" b="1" dirty="0" smtClean="0">
                <a:solidFill>
                  <a:schemeClr val="tx1"/>
                </a:solidFill>
                <a:latin typeface="Book Antiqua" pitchFamily="18" charset="0"/>
              </a:rPr>
              <a:t>IARSLCE</a:t>
            </a:r>
            <a:endParaRPr lang="en-US" sz="1400" b="1" dirty="0">
              <a:solidFill>
                <a:schemeClr val="tx1"/>
              </a:solidFill>
              <a:latin typeface="Book Antiqua" pitchFamily="18" charset="0"/>
            </a:endParaRPr>
          </a:p>
          <a:p>
            <a:pPr algn="ctr"/>
            <a:r>
              <a:rPr lang="en-US" sz="1400" b="1" dirty="0" smtClean="0">
                <a:solidFill>
                  <a:schemeClr val="tx1"/>
                </a:solidFill>
                <a:latin typeface="Book Antiqua" pitchFamily="18" charset="0"/>
              </a:rPr>
              <a:t>Baltimore</a:t>
            </a:r>
            <a:r>
              <a:rPr lang="en-US" sz="1400" b="1" dirty="0">
                <a:solidFill>
                  <a:schemeClr val="tx1"/>
                </a:solidFill>
                <a:latin typeface="Book Antiqua" pitchFamily="18" charset="0"/>
              </a:rPr>
              <a:t>, MD</a:t>
            </a:r>
            <a:br>
              <a:rPr lang="en-US" sz="1400" b="1" dirty="0">
                <a:solidFill>
                  <a:schemeClr val="tx1"/>
                </a:solidFill>
                <a:latin typeface="Book Antiqua" pitchFamily="18" charset="0"/>
              </a:rPr>
            </a:br>
            <a:r>
              <a:rPr lang="en-US" sz="1400" b="1" dirty="0" smtClean="0">
                <a:solidFill>
                  <a:schemeClr val="tx1"/>
                </a:solidFill>
                <a:latin typeface="Book Antiqua" pitchFamily="18" charset="0"/>
              </a:rPr>
              <a:t>September </a:t>
            </a:r>
            <a:r>
              <a:rPr lang="en-US" sz="1400" b="1" dirty="0">
                <a:solidFill>
                  <a:schemeClr val="tx1"/>
                </a:solidFill>
                <a:latin typeface="Book Antiqua" pitchFamily="18" charset="0"/>
              </a:rPr>
              <a:t>23-25, 2012</a:t>
            </a:r>
            <a:endParaRPr lang="en-US" sz="1400" b="1" dirty="0">
              <a:solidFill>
                <a:schemeClr val="tx1"/>
              </a:solidFill>
              <a:effectLst/>
              <a:latin typeface="Book Antiqua" pitchFamily="18" charset="0"/>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3584324"/>
            <a:ext cx="2362200" cy="56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533400" y="152400"/>
            <a:ext cx="8183563" cy="1052513"/>
          </a:xfrm>
        </p:spPr>
        <p:txBody>
          <a:bodyPr wrap="square" lIns="91440" tIns="45720" rIns="91440" bIns="45720" numCol="1" anchorCtr="0" compatLnSpc="1">
            <a:prstTxWarp prst="textNoShape">
              <a:avLst/>
            </a:prstTxWarp>
          </a:bodyPr>
          <a:lstStyle/>
          <a:p>
            <a:pPr algn="ctr" eaLnBrk="1" hangingPunct="1"/>
            <a:r>
              <a:rPr lang="en-US" sz="3200" dirty="0" err="1" smtClean="0">
                <a:solidFill>
                  <a:schemeClr val="bg2"/>
                </a:solidFill>
                <a:effectLst/>
                <a:latin typeface="Book Antiqua" pitchFamily="18" charset="0"/>
              </a:rPr>
              <a:t>TeacherCorps</a:t>
            </a:r>
            <a:r>
              <a:rPr lang="en-US" sz="3200" dirty="0" smtClean="0">
                <a:solidFill>
                  <a:schemeClr val="bg2"/>
                </a:solidFill>
                <a:effectLst/>
                <a:latin typeface="Book Antiqua" pitchFamily="18" charset="0"/>
              </a:rPr>
              <a:t> Experience</a:t>
            </a:r>
            <a:endParaRPr lang="en-US" sz="3200" dirty="0" smtClean="0">
              <a:solidFill>
                <a:srgbClr val="C00000"/>
              </a:solidFill>
              <a:effectLst/>
              <a:latin typeface="Book Antiqua" pitchFamily="18" charset="0"/>
            </a:endParaRPr>
          </a:p>
        </p:txBody>
      </p:sp>
      <p:sp>
        <p:nvSpPr>
          <p:cNvPr id="3" name="Content Placeholder 2"/>
          <p:cNvSpPr>
            <a:spLocks noGrp="1"/>
          </p:cNvSpPr>
          <p:nvPr>
            <p:ph idx="1"/>
          </p:nvPr>
        </p:nvSpPr>
        <p:spPr>
          <a:xfrm>
            <a:off x="685800" y="1331996"/>
            <a:ext cx="7924800" cy="4187825"/>
          </a:xfrm>
        </p:spPr>
        <p:txBody>
          <a:bodyPr>
            <a:normAutofit/>
          </a:bodyPr>
          <a:lstStyle/>
          <a:p>
            <a:pPr eaLnBrk="1" hangingPunct="1">
              <a:buFont typeface="Arial" charset="0"/>
              <a:buChar char="•"/>
            </a:pPr>
            <a:r>
              <a:rPr lang="en-US" sz="1600" dirty="0" smtClean="0">
                <a:latin typeface="Book Antiqua" pitchFamily="18" charset="0"/>
              </a:rPr>
              <a:t>Commit to a 2 to 3-semester experience (depending on teacher education program)</a:t>
            </a:r>
          </a:p>
          <a:p>
            <a:pPr eaLnBrk="1" hangingPunct="1">
              <a:buFont typeface="Arial" charset="0"/>
              <a:buChar char="•"/>
            </a:pPr>
            <a:r>
              <a:rPr lang="en-US" sz="1600" dirty="0" smtClean="0">
                <a:latin typeface="Book Antiqua" pitchFamily="18" charset="0"/>
              </a:rPr>
              <a:t>Work with other </a:t>
            </a:r>
            <a:r>
              <a:rPr lang="en-US" sz="1600" dirty="0" err="1" smtClean="0">
                <a:latin typeface="Book Antiqua" pitchFamily="18" charset="0"/>
              </a:rPr>
              <a:t>TeacherCorps</a:t>
            </a:r>
            <a:r>
              <a:rPr lang="en-US" sz="1600" dirty="0" smtClean="0">
                <a:latin typeface="Book Antiqua" pitchFamily="18" charset="0"/>
              </a:rPr>
              <a:t> members and Cooperating Teachers to create and implement service-learning opportunities in classrooms and schools</a:t>
            </a:r>
          </a:p>
          <a:p>
            <a:pPr eaLnBrk="1" hangingPunct="1">
              <a:buFont typeface="Arial" charset="0"/>
              <a:buChar char="•"/>
            </a:pPr>
            <a:r>
              <a:rPr lang="en-US" sz="1600" dirty="0" smtClean="0">
                <a:latin typeface="Book Antiqua" pitchFamily="18" charset="0"/>
              </a:rPr>
              <a:t>Student Teach an additional 1 day per week</a:t>
            </a:r>
          </a:p>
          <a:p>
            <a:pPr eaLnBrk="1" hangingPunct="1">
              <a:buFont typeface="Arial" charset="0"/>
              <a:buChar char="•"/>
            </a:pPr>
            <a:r>
              <a:rPr lang="en-US" sz="1600" dirty="0" smtClean="0">
                <a:latin typeface="Book Antiqua" pitchFamily="18" charset="0"/>
              </a:rPr>
              <a:t>Serve in community-based programs</a:t>
            </a:r>
          </a:p>
          <a:p>
            <a:pPr eaLnBrk="1" hangingPunct="1">
              <a:buFont typeface="Arial" charset="0"/>
              <a:buChar char="•"/>
            </a:pPr>
            <a:r>
              <a:rPr lang="en-US" sz="1600" dirty="0" smtClean="0">
                <a:latin typeface="Book Antiqua" pitchFamily="18" charset="0"/>
              </a:rPr>
              <a:t>Participate in critical dialogue reflection seminar (EDUC 493)</a:t>
            </a:r>
          </a:p>
          <a:p>
            <a:pPr eaLnBrk="1" hangingPunct="1">
              <a:buFont typeface="Arial" charset="0"/>
              <a:buChar char="•"/>
            </a:pPr>
            <a:r>
              <a:rPr lang="en-US" sz="1600" dirty="0" smtClean="0">
                <a:latin typeface="Book Antiqua" pitchFamily="18" charset="0"/>
              </a:rPr>
              <a:t>Learn and share in community-based service learning trainings with Cooperating Teachers</a:t>
            </a:r>
          </a:p>
          <a:p>
            <a:pPr eaLnBrk="1" hangingPunct="1">
              <a:buFont typeface="Arial" charset="0"/>
              <a:buChar char="•"/>
            </a:pPr>
            <a:r>
              <a:rPr lang="en-US" sz="1600" dirty="0" smtClean="0">
                <a:latin typeface="Book Antiqua" pitchFamily="18" charset="0"/>
              </a:rPr>
              <a:t>Connect methods coursework to </a:t>
            </a:r>
            <a:r>
              <a:rPr lang="en-US" sz="1600" dirty="0" err="1" smtClean="0">
                <a:latin typeface="Book Antiqua" pitchFamily="18" charset="0"/>
              </a:rPr>
              <a:t>TeacherCorps</a:t>
            </a:r>
            <a:r>
              <a:rPr lang="en-US" sz="1600" dirty="0" smtClean="0">
                <a:latin typeface="Book Antiqua" pitchFamily="18" charset="0"/>
              </a:rPr>
              <a:t> community-based experiences</a:t>
            </a:r>
          </a:p>
          <a:p>
            <a:pPr eaLnBrk="1" hangingPunct="1">
              <a:buFont typeface="Arial" charset="0"/>
              <a:buChar char="•"/>
            </a:pPr>
            <a:endParaRPr lang="en-US" sz="1600" dirty="0" smtClean="0">
              <a:latin typeface="Book Antiqua" pitchFamily="18" charset="0"/>
            </a:endParaRPr>
          </a:p>
          <a:p>
            <a:pPr eaLnBrk="1" hangingPunct="1">
              <a:buFont typeface="Wingdings 2" pitchFamily="18" charset="2"/>
              <a:buNone/>
            </a:pPr>
            <a:endParaRPr lang="en-US" sz="1600" dirty="0" smtClean="0">
              <a:latin typeface="Book Antiqua" pitchFamily="18" charset="0"/>
            </a:endParaRPr>
          </a:p>
          <a:p>
            <a:pPr eaLnBrk="1" hangingPunct="1">
              <a:buFont typeface="Wingdings 2" pitchFamily="18" charset="2"/>
              <a:buNone/>
            </a:pPr>
            <a:endParaRPr lang="en-US" dirty="0" smtClean="0"/>
          </a:p>
        </p:txBody>
      </p:sp>
      <p:pic>
        <p:nvPicPr>
          <p:cNvPr id="5" name="Picture 4" descr="C:\Users\CLPS Latitude D520\AppData\Local\Microsoft\Windows\Temporary Internet Files\Low\Content.IE5\3SBKFCJ2\IMG_0048[1].JPG"/>
          <p:cNvPicPr>
            <a:picLocks noChangeAspect="1" noChangeArrowheads="1"/>
          </p:cNvPicPr>
          <p:nvPr/>
        </p:nvPicPr>
        <p:blipFill rotWithShape="1">
          <a:blip r:embed="rId3" cstate="print"/>
          <a:srcRect l="12500" t="9364" r="10000" b="30000"/>
          <a:stretch/>
        </p:blipFill>
        <p:spPr bwMode="auto">
          <a:xfrm>
            <a:off x="5029200" y="4495799"/>
            <a:ext cx="2895600" cy="1693443"/>
          </a:xfrm>
          <a:prstGeom prst="rect">
            <a:avLst/>
          </a:prstGeom>
          <a:noFill/>
          <a:ln w="25400">
            <a:solidFill>
              <a:schemeClr val="tx1"/>
            </a:solidFill>
          </a:ln>
        </p:spPr>
      </p:pic>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52600" y="4495800"/>
            <a:ext cx="2819400" cy="1693443"/>
          </a:xfrm>
          <a:prstGeom prst="rect">
            <a:avLst/>
          </a:prstGeom>
          <a:noFill/>
          <a:ln w="222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533400" y="381000"/>
            <a:ext cx="8183563" cy="990600"/>
          </a:xfrm>
        </p:spPr>
        <p:txBody>
          <a:bodyPr>
            <a:noAutofit/>
          </a:bodyPr>
          <a:lstStyle/>
          <a:p>
            <a:pPr algn="ctr" eaLnBrk="1" fontAlgn="auto" hangingPunct="1">
              <a:spcAft>
                <a:spcPts val="0"/>
              </a:spcAft>
              <a:defRPr/>
            </a:pPr>
            <a:r>
              <a:rPr lang="en-US" sz="3200" dirty="0" smtClean="0">
                <a:solidFill>
                  <a:schemeClr val="bg2"/>
                </a:solidFill>
                <a:effectLst/>
                <a:latin typeface="Book Antiqua" pitchFamily="18" charset="0"/>
              </a:rPr>
              <a:t>Reflection Seminar Topics</a:t>
            </a:r>
          </a:p>
        </p:txBody>
      </p:sp>
      <p:sp>
        <p:nvSpPr>
          <p:cNvPr id="18435" name="Content Placeholder 2"/>
          <p:cNvSpPr>
            <a:spLocks noGrp="1"/>
          </p:cNvSpPr>
          <p:nvPr>
            <p:ph idx="1"/>
          </p:nvPr>
        </p:nvSpPr>
        <p:spPr>
          <a:xfrm>
            <a:off x="990600" y="1828800"/>
            <a:ext cx="3505200" cy="4187825"/>
          </a:xfrm>
        </p:spPr>
        <p:txBody>
          <a:bodyPr/>
          <a:lstStyle/>
          <a:p>
            <a:pPr eaLnBrk="1" hangingPunct="1">
              <a:buFont typeface="Arial" charset="0"/>
              <a:buChar char="•"/>
            </a:pPr>
            <a:r>
              <a:rPr lang="en-US" sz="1600" dirty="0" smtClean="0">
                <a:latin typeface="Book Antiqua" pitchFamily="18" charset="0"/>
              </a:rPr>
              <a:t>Asset Mapping</a:t>
            </a:r>
          </a:p>
          <a:p>
            <a:pPr eaLnBrk="1" hangingPunct="1">
              <a:buFont typeface="Arial" charset="0"/>
              <a:buChar char="•"/>
            </a:pPr>
            <a:r>
              <a:rPr lang="en-US" sz="1600" dirty="0" smtClean="0">
                <a:latin typeface="Book Antiqua" pitchFamily="18" charset="0"/>
              </a:rPr>
              <a:t>African American Education</a:t>
            </a:r>
          </a:p>
          <a:p>
            <a:pPr eaLnBrk="1" hangingPunct="1">
              <a:buFont typeface="Arial" charset="0"/>
              <a:buChar char="•"/>
            </a:pPr>
            <a:r>
              <a:rPr lang="en-US" sz="1600" dirty="0">
                <a:latin typeface="Book Antiqua" pitchFamily="18" charset="0"/>
              </a:rPr>
              <a:t>Bilingual Education</a:t>
            </a:r>
          </a:p>
          <a:p>
            <a:pPr eaLnBrk="1" hangingPunct="1">
              <a:buFont typeface="Arial" charset="0"/>
              <a:buChar char="•"/>
            </a:pPr>
            <a:r>
              <a:rPr lang="en-US" sz="1600" dirty="0" smtClean="0">
                <a:latin typeface="Book Antiqua" pitchFamily="18" charset="0"/>
              </a:rPr>
              <a:t>Civic Engagement</a:t>
            </a:r>
          </a:p>
          <a:p>
            <a:pPr eaLnBrk="1" hangingPunct="1">
              <a:buFont typeface="Arial" charset="0"/>
              <a:buChar char="•"/>
            </a:pPr>
            <a:r>
              <a:rPr lang="en-US" sz="1600" dirty="0" smtClean="0">
                <a:latin typeface="Book Antiqua" pitchFamily="18" charset="0"/>
              </a:rPr>
              <a:t>Community Gardens</a:t>
            </a:r>
          </a:p>
          <a:p>
            <a:pPr eaLnBrk="1" hangingPunct="1">
              <a:buFont typeface="Arial" charset="0"/>
              <a:buChar char="•"/>
            </a:pPr>
            <a:r>
              <a:rPr lang="en-US" sz="1600" dirty="0" smtClean="0">
                <a:latin typeface="Book Antiqua" pitchFamily="18" charset="0"/>
              </a:rPr>
              <a:t>Critical Race Theory</a:t>
            </a:r>
          </a:p>
          <a:p>
            <a:pPr eaLnBrk="1" hangingPunct="1">
              <a:buFont typeface="Arial" charset="0"/>
              <a:buChar char="•"/>
            </a:pPr>
            <a:r>
              <a:rPr lang="en-US" sz="1600" dirty="0" smtClean="0">
                <a:latin typeface="Book Antiqua" pitchFamily="18" charset="0"/>
              </a:rPr>
              <a:t>Food Insecurity</a:t>
            </a:r>
          </a:p>
          <a:p>
            <a:pPr eaLnBrk="1" hangingPunct="1">
              <a:buFont typeface="Arial" charset="0"/>
              <a:buChar char="•"/>
            </a:pPr>
            <a:r>
              <a:rPr lang="en-US" sz="1600" dirty="0" smtClean="0">
                <a:latin typeface="Book Antiqua" pitchFamily="18" charset="0"/>
              </a:rPr>
              <a:t>Environmental Justice</a:t>
            </a:r>
          </a:p>
          <a:p>
            <a:pPr>
              <a:buFont typeface="Arial" charset="0"/>
              <a:buChar char="•"/>
            </a:pPr>
            <a:r>
              <a:rPr lang="en-US" sz="1600" dirty="0">
                <a:latin typeface="Book Antiqua" pitchFamily="18" charset="0"/>
              </a:rPr>
              <a:t>Indigenous Education</a:t>
            </a:r>
          </a:p>
          <a:p>
            <a:pPr>
              <a:buFont typeface="Arial" charset="0"/>
              <a:buChar char="•"/>
            </a:pPr>
            <a:r>
              <a:rPr lang="en-US" sz="1600" dirty="0">
                <a:latin typeface="Book Antiqua" pitchFamily="18" charset="0"/>
              </a:rPr>
              <a:t>Inquiry-based Curriculum</a:t>
            </a:r>
          </a:p>
          <a:p>
            <a:pPr>
              <a:buFont typeface="Arial" charset="0"/>
              <a:buChar char="•"/>
            </a:pPr>
            <a:r>
              <a:rPr lang="en-US" sz="1600" dirty="0">
                <a:latin typeface="Book Antiqua" pitchFamily="18" charset="0"/>
              </a:rPr>
              <a:t>Immigration </a:t>
            </a:r>
          </a:p>
          <a:p>
            <a:pPr eaLnBrk="1" hangingPunct="1">
              <a:buFont typeface="Arial" charset="0"/>
              <a:buChar char="•"/>
            </a:pPr>
            <a:r>
              <a:rPr lang="en-US" sz="1600" dirty="0">
                <a:latin typeface="Book Antiqua" pitchFamily="18" charset="0"/>
              </a:rPr>
              <a:t>LGBTQ </a:t>
            </a:r>
          </a:p>
          <a:p>
            <a:pPr eaLnBrk="1" hangingPunct="1">
              <a:buFont typeface="Arial" charset="0"/>
              <a:buChar char="•"/>
            </a:pPr>
            <a:r>
              <a:rPr lang="en-US" sz="1600" dirty="0" smtClean="0">
                <a:latin typeface="Book Antiqua" pitchFamily="18" charset="0"/>
              </a:rPr>
              <a:t>Local </a:t>
            </a:r>
            <a:r>
              <a:rPr lang="en-US" sz="1600" dirty="0">
                <a:latin typeface="Book Antiqua" pitchFamily="18" charset="0"/>
              </a:rPr>
              <a:t>&amp; National Policies</a:t>
            </a:r>
          </a:p>
          <a:p>
            <a:pPr eaLnBrk="1" hangingPunct="1">
              <a:buFont typeface="Wingdings 2" pitchFamily="18" charset="2"/>
              <a:buNone/>
            </a:pPr>
            <a:endParaRPr lang="en-US" sz="1600" dirty="0" smtClean="0">
              <a:latin typeface="Book Antiqua" pitchFamily="18" charset="0"/>
            </a:endParaRPr>
          </a:p>
        </p:txBody>
      </p:sp>
      <p:sp>
        <p:nvSpPr>
          <p:cNvPr id="14340" name="Content Placeholder 2"/>
          <p:cNvSpPr txBox="1">
            <a:spLocks/>
          </p:cNvSpPr>
          <p:nvPr/>
        </p:nvSpPr>
        <p:spPr bwMode="auto">
          <a:xfrm>
            <a:off x="4419600" y="1828799"/>
            <a:ext cx="4191000" cy="4187825"/>
          </a:xfrm>
          <a:prstGeom prst="rect">
            <a:avLst/>
          </a:prstGeom>
          <a:noFill/>
          <a:ln w="9525">
            <a:noFill/>
            <a:miter lim="800000"/>
            <a:headEnd/>
            <a:tailEnd/>
          </a:ln>
        </p:spPr>
        <p:txBody>
          <a:bodyPr lIns="182880" tIns="91440"/>
          <a:lstStyle/>
          <a:p>
            <a:pPr marL="265113" indent="-265113">
              <a:spcBef>
                <a:spcPts val="250"/>
              </a:spcBef>
              <a:buClr>
                <a:schemeClr val="accent1"/>
              </a:buClr>
              <a:buSzPct val="80000"/>
              <a:buFont typeface="Arial" charset="0"/>
              <a:buChar char="•"/>
            </a:pPr>
            <a:r>
              <a:rPr lang="en-US" sz="1600" dirty="0" smtClean="0">
                <a:latin typeface="Book Antiqua" pitchFamily="18" charset="0"/>
              </a:rPr>
              <a:t>Parental and Family Engagement</a:t>
            </a:r>
            <a:endParaRPr lang="en-US" sz="1600" dirty="0">
              <a:latin typeface="Book Antiqua" pitchFamily="18" charset="0"/>
            </a:endParaRPr>
          </a:p>
          <a:p>
            <a:pPr marL="265113" indent="-265113">
              <a:spcBef>
                <a:spcPts val="250"/>
              </a:spcBef>
              <a:buClr>
                <a:schemeClr val="accent1"/>
              </a:buClr>
              <a:buSzPct val="80000"/>
              <a:buFont typeface="Arial" charset="0"/>
              <a:buChar char="•"/>
            </a:pPr>
            <a:r>
              <a:rPr lang="en-US" sz="1600" dirty="0">
                <a:latin typeface="Book Antiqua" pitchFamily="18" charset="0"/>
              </a:rPr>
              <a:t>Restorative Justice</a:t>
            </a:r>
          </a:p>
          <a:p>
            <a:pPr marL="265113" indent="-265113">
              <a:spcBef>
                <a:spcPts val="250"/>
              </a:spcBef>
              <a:buClr>
                <a:schemeClr val="accent1"/>
              </a:buClr>
              <a:buSzPct val="80000"/>
              <a:buFont typeface="Arial" charset="0"/>
              <a:buChar char="•"/>
            </a:pPr>
            <a:r>
              <a:rPr lang="en-US" sz="1600" dirty="0" smtClean="0">
                <a:latin typeface="Book Antiqua" pitchFamily="18" charset="0"/>
              </a:rPr>
              <a:t>Service-Learning </a:t>
            </a:r>
            <a:r>
              <a:rPr lang="en-US" sz="1600" dirty="0">
                <a:latin typeface="Book Antiqua" pitchFamily="18" charset="0"/>
              </a:rPr>
              <a:t>Workshops with </a:t>
            </a:r>
            <a:r>
              <a:rPr lang="en-US" sz="1600" dirty="0" smtClean="0">
                <a:latin typeface="Book Antiqua" pitchFamily="18" charset="0"/>
              </a:rPr>
              <a:t>Cooperating </a:t>
            </a:r>
            <a:r>
              <a:rPr lang="en-US" sz="1600" dirty="0">
                <a:latin typeface="Book Antiqua" pitchFamily="18" charset="0"/>
              </a:rPr>
              <a:t>T</a:t>
            </a:r>
            <a:r>
              <a:rPr lang="en-US" sz="1600" dirty="0" smtClean="0">
                <a:latin typeface="Book Antiqua" pitchFamily="18" charset="0"/>
              </a:rPr>
              <a:t>eachers</a:t>
            </a:r>
            <a:endParaRPr lang="en-US" sz="1600" dirty="0">
              <a:latin typeface="Book Antiqua" pitchFamily="18" charset="0"/>
            </a:endParaRPr>
          </a:p>
          <a:p>
            <a:pPr marL="265113" indent="-265113">
              <a:spcBef>
                <a:spcPts val="250"/>
              </a:spcBef>
              <a:buClr>
                <a:schemeClr val="accent1"/>
              </a:buClr>
              <a:buSzPct val="80000"/>
              <a:buFont typeface="Arial" charset="0"/>
              <a:buChar char="•"/>
            </a:pPr>
            <a:endParaRPr lang="en-US" sz="1600" dirty="0">
              <a:latin typeface="Book Antiqua" pitchFamily="18" charset="0"/>
            </a:endParaRPr>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5497"/>
          <a:stretch/>
        </p:blipFill>
        <p:spPr bwMode="auto">
          <a:xfrm>
            <a:off x="4906879" y="3441032"/>
            <a:ext cx="3240505" cy="2045368"/>
          </a:xfrm>
          <a:prstGeom prst="rect">
            <a:avLst/>
          </a:prstGeom>
          <a:noFill/>
          <a:ln w="222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US" sz="3600" b="1" dirty="0" smtClean="0">
                <a:solidFill>
                  <a:schemeClr val="bg2"/>
                </a:solidFill>
                <a:latin typeface="Book Antiqua" pitchFamily="18" charset="0"/>
              </a:rPr>
              <a:t>Service Learning Projects 2011- 2012</a:t>
            </a:r>
          </a:p>
          <a:p>
            <a:pPr marL="0" indent="0" algn="ctr">
              <a:buNone/>
            </a:pPr>
            <a:endParaRPr lang="en-US" b="1" dirty="0"/>
          </a:p>
        </p:txBody>
      </p:sp>
      <p:graphicFrame>
        <p:nvGraphicFramePr>
          <p:cNvPr id="4" name="Table 3"/>
          <p:cNvGraphicFramePr>
            <a:graphicFrameLocks noGrp="1"/>
          </p:cNvGraphicFramePr>
          <p:nvPr>
            <p:extLst>
              <p:ext uri="{D42A27DB-BD31-4B8C-83A1-F6EECF244321}">
                <p14:modId xmlns:p14="http://schemas.microsoft.com/office/powerpoint/2010/main" val="1453089983"/>
              </p:ext>
            </p:extLst>
          </p:nvPr>
        </p:nvGraphicFramePr>
        <p:xfrm>
          <a:off x="1524000" y="1600200"/>
          <a:ext cx="6096000" cy="370332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gn="l"/>
                      <a:r>
                        <a:rPr lang="en-US" dirty="0" smtClean="0"/>
                        <a:t>Grade</a:t>
                      </a:r>
                      <a:r>
                        <a:rPr lang="en-US" baseline="0" dirty="0" smtClean="0"/>
                        <a:t> Level</a:t>
                      </a:r>
                      <a:endParaRPr lang="en-US" dirty="0"/>
                    </a:p>
                  </a:txBody>
                  <a:tcPr/>
                </a:tc>
                <a:tc>
                  <a:txBody>
                    <a:bodyPr/>
                    <a:lstStyle/>
                    <a:p>
                      <a:pPr algn="l"/>
                      <a:r>
                        <a:rPr lang="en-US" dirty="0" smtClean="0"/>
                        <a:t>Project Topic</a:t>
                      </a:r>
                      <a:endParaRPr lang="en-US" dirty="0"/>
                    </a:p>
                  </a:txBody>
                  <a:tcPr/>
                </a:tc>
              </a:tr>
              <a:tr h="370840">
                <a:tc>
                  <a:txBody>
                    <a:bodyPr/>
                    <a:lstStyle/>
                    <a:p>
                      <a:pPr algn="l"/>
                      <a:r>
                        <a:rPr lang="en-US" sz="1400" dirty="0" smtClean="0">
                          <a:latin typeface="Book Antiqua" pitchFamily="18" charset="0"/>
                        </a:rPr>
                        <a:t>Kindergarten</a:t>
                      </a:r>
                      <a:endParaRPr lang="en-US" sz="1400" dirty="0">
                        <a:latin typeface="Book Antiqua" pitchFamily="18" charset="0"/>
                      </a:endParaRPr>
                    </a:p>
                  </a:txBody>
                  <a:tcPr/>
                </a:tc>
                <a:tc>
                  <a:txBody>
                    <a:bodyPr/>
                    <a:lstStyle/>
                    <a:p>
                      <a:pPr algn="l"/>
                      <a:r>
                        <a:rPr lang="en-US" sz="1400" dirty="0" smtClean="0">
                          <a:latin typeface="Book Antiqua" pitchFamily="18" charset="0"/>
                        </a:rPr>
                        <a:t>Growing</a:t>
                      </a:r>
                      <a:r>
                        <a:rPr lang="en-US" sz="1400" baseline="0" dirty="0" smtClean="0">
                          <a:latin typeface="Book Antiqua" pitchFamily="18" charset="0"/>
                        </a:rPr>
                        <a:t> Chilies in our Community Garden</a:t>
                      </a:r>
                      <a:endParaRPr lang="en-US" sz="1400" dirty="0">
                        <a:latin typeface="Book Antiqua" pitchFamily="18" charset="0"/>
                      </a:endParaRPr>
                    </a:p>
                  </a:txBody>
                  <a:tcPr/>
                </a:tc>
              </a:tr>
              <a:tr h="370840">
                <a:tc>
                  <a:txBody>
                    <a:bodyPr/>
                    <a:lstStyle/>
                    <a:p>
                      <a:pPr algn="l"/>
                      <a:r>
                        <a:rPr lang="en-US" sz="1400" dirty="0" smtClean="0">
                          <a:latin typeface="Book Antiqua" pitchFamily="18" charset="0"/>
                        </a:rPr>
                        <a:t>Kindergarten</a:t>
                      </a:r>
                      <a:endParaRPr lang="en-US" sz="1400" dirty="0">
                        <a:latin typeface="Book Antiqua" pitchFamily="18" charset="0"/>
                      </a:endParaRPr>
                    </a:p>
                  </a:txBody>
                  <a:tcPr/>
                </a:tc>
                <a:tc>
                  <a:txBody>
                    <a:bodyPr/>
                    <a:lstStyle/>
                    <a:p>
                      <a:pPr algn="l"/>
                      <a:r>
                        <a:rPr lang="en-US" sz="1400" dirty="0" smtClean="0">
                          <a:latin typeface="Book Antiqua" pitchFamily="18" charset="0"/>
                        </a:rPr>
                        <a:t>Creating a Mosaic Tile School Mural</a:t>
                      </a:r>
                    </a:p>
                  </a:txBody>
                  <a:tcPr/>
                </a:tc>
              </a:tr>
              <a:tr h="370840">
                <a:tc>
                  <a:txBody>
                    <a:bodyPr/>
                    <a:lstStyle/>
                    <a:p>
                      <a:pPr algn="l"/>
                      <a:r>
                        <a:rPr lang="en-US" sz="1400" dirty="0" smtClean="0">
                          <a:latin typeface="Book Antiqua" pitchFamily="18" charset="0"/>
                        </a:rPr>
                        <a:t>Second</a:t>
                      </a:r>
                      <a:endParaRPr lang="en-US" sz="1400" dirty="0">
                        <a:latin typeface="Book Antiqua" pitchFamily="18" charset="0"/>
                      </a:endParaRPr>
                    </a:p>
                  </a:txBody>
                  <a:tcPr/>
                </a:tc>
                <a:tc>
                  <a:txBody>
                    <a:bodyPr/>
                    <a:lstStyle/>
                    <a:p>
                      <a:pPr algn="l"/>
                      <a:r>
                        <a:rPr lang="en-US" sz="1400" dirty="0" smtClean="0">
                          <a:latin typeface="Book Antiqua" pitchFamily="18" charset="0"/>
                        </a:rPr>
                        <a:t>Helping</a:t>
                      </a:r>
                      <a:r>
                        <a:rPr lang="en-US" sz="1400" baseline="0" dirty="0" smtClean="0">
                          <a:latin typeface="Book Antiqua" pitchFamily="18" charset="0"/>
                        </a:rPr>
                        <a:t> the Storehouse Fight Poverty</a:t>
                      </a:r>
                      <a:endParaRPr lang="en-US" sz="1400" dirty="0">
                        <a:latin typeface="Book Antiqua" pitchFamily="18" charset="0"/>
                      </a:endParaRPr>
                    </a:p>
                  </a:txBody>
                  <a:tcPr/>
                </a:tc>
              </a:tr>
              <a:tr h="370840">
                <a:tc>
                  <a:txBody>
                    <a:bodyPr/>
                    <a:lstStyle/>
                    <a:p>
                      <a:pPr algn="l"/>
                      <a:r>
                        <a:rPr lang="en-US" sz="1400" dirty="0" smtClean="0">
                          <a:latin typeface="Book Antiqua" pitchFamily="18" charset="0"/>
                        </a:rPr>
                        <a:t>Fourth</a:t>
                      </a:r>
                      <a:endParaRPr lang="en-US" sz="1400" dirty="0">
                        <a:latin typeface="Book Antiqua" pitchFamily="18" charset="0"/>
                      </a:endParaRPr>
                    </a:p>
                  </a:txBody>
                  <a:tcPr/>
                </a:tc>
                <a:tc>
                  <a:txBody>
                    <a:bodyPr/>
                    <a:lstStyle/>
                    <a:p>
                      <a:pPr algn="l"/>
                      <a:r>
                        <a:rPr lang="en-US" sz="1400" dirty="0" smtClean="0">
                          <a:latin typeface="Book Antiqua" pitchFamily="18" charset="0"/>
                        </a:rPr>
                        <a:t>Mapping the Assets of Our Community</a:t>
                      </a:r>
                      <a:endParaRPr lang="en-US" sz="1400" dirty="0">
                        <a:latin typeface="Book Antiqua" pitchFamily="18" charset="0"/>
                      </a:endParaRPr>
                    </a:p>
                  </a:txBody>
                  <a:tcPr/>
                </a:tc>
              </a:tr>
              <a:tr h="370840">
                <a:tc>
                  <a:txBody>
                    <a:bodyPr/>
                    <a:lstStyle/>
                    <a:p>
                      <a:pPr algn="l"/>
                      <a:r>
                        <a:rPr lang="en-US" sz="1400" dirty="0" smtClean="0">
                          <a:latin typeface="Book Antiqua" pitchFamily="18" charset="0"/>
                        </a:rPr>
                        <a:t>Fifth</a:t>
                      </a:r>
                      <a:endParaRPr lang="en-US" sz="1400" dirty="0">
                        <a:latin typeface="Book Antiqua" pitchFamily="18" charset="0"/>
                      </a:endParaRPr>
                    </a:p>
                  </a:txBody>
                  <a:tcPr/>
                </a:tc>
                <a:tc>
                  <a:txBody>
                    <a:bodyPr/>
                    <a:lstStyle/>
                    <a:p>
                      <a:pPr algn="l"/>
                      <a:r>
                        <a:rPr lang="en-US" sz="1400" dirty="0" smtClean="0">
                          <a:latin typeface="Book Antiqua" pitchFamily="18" charset="0"/>
                        </a:rPr>
                        <a:t>Keeping</a:t>
                      </a:r>
                      <a:r>
                        <a:rPr lang="en-US" sz="1400" baseline="0" dirty="0" smtClean="0">
                          <a:latin typeface="Book Antiqua" pitchFamily="18" charset="0"/>
                        </a:rPr>
                        <a:t> Our Community Clean</a:t>
                      </a:r>
                      <a:endParaRPr lang="en-US" sz="1400" dirty="0">
                        <a:latin typeface="Book Antiqua" pitchFamily="18" charset="0"/>
                      </a:endParaRPr>
                    </a:p>
                  </a:txBody>
                  <a:tcPr/>
                </a:tc>
              </a:tr>
              <a:tr h="370840">
                <a:tc>
                  <a:txBody>
                    <a:bodyPr/>
                    <a:lstStyle/>
                    <a:p>
                      <a:pPr algn="l"/>
                      <a:r>
                        <a:rPr lang="en-US" sz="1400" dirty="0" smtClean="0">
                          <a:latin typeface="Book Antiqua" pitchFamily="18" charset="0"/>
                        </a:rPr>
                        <a:t>Eighth</a:t>
                      </a:r>
                      <a:endParaRPr lang="en-US" sz="1400" dirty="0">
                        <a:latin typeface="Book Antiqua" pitchFamily="18" charset="0"/>
                      </a:endParaRPr>
                    </a:p>
                  </a:txBody>
                  <a:tcPr/>
                </a:tc>
                <a:tc>
                  <a:txBody>
                    <a:bodyPr/>
                    <a:lstStyle/>
                    <a:p>
                      <a:pPr algn="l"/>
                      <a:r>
                        <a:rPr lang="en-US" sz="1400" dirty="0" smtClean="0">
                          <a:latin typeface="Book Antiqua" pitchFamily="18" charset="0"/>
                        </a:rPr>
                        <a:t>Feeling</a:t>
                      </a:r>
                      <a:r>
                        <a:rPr lang="en-US" sz="1400" baseline="0" dirty="0" smtClean="0">
                          <a:latin typeface="Book Antiqua" pitchFamily="18" charset="0"/>
                        </a:rPr>
                        <a:t> the Homeless in our Neighborhood</a:t>
                      </a:r>
                      <a:endParaRPr lang="en-US" sz="1400" dirty="0">
                        <a:latin typeface="Book Antiqua" pitchFamily="18" charset="0"/>
                      </a:endParaRPr>
                    </a:p>
                  </a:txBody>
                  <a:tcPr/>
                </a:tc>
              </a:tr>
              <a:tr h="370840">
                <a:tc>
                  <a:txBody>
                    <a:bodyPr/>
                    <a:lstStyle/>
                    <a:p>
                      <a:pPr algn="l"/>
                      <a:r>
                        <a:rPr lang="en-US" sz="1400" dirty="0" smtClean="0">
                          <a:latin typeface="Book Antiqua" pitchFamily="18" charset="0"/>
                        </a:rPr>
                        <a:t>Ninth and Tenth</a:t>
                      </a:r>
                      <a:endParaRPr lang="en-US" sz="1400" dirty="0">
                        <a:latin typeface="Book Antiqua" pitchFamily="18" charset="0"/>
                      </a:endParaRPr>
                    </a:p>
                  </a:txBody>
                  <a:tcPr/>
                </a:tc>
                <a:tc>
                  <a:txBody>
                    <a:bodyPr/>
                    <a:lstStyle/>
                    <a:p>
                      <a:pPr algn="l"/>
                      <a:r>
                        <a:rPr lang="en-US" sz="1400" dirty="0" smtClean="0">
                          <a:latin typeface="Book Antiqua" pitchFamily="18" charset="0"/>
                        </a:rPr>
                        <a:t>Writing Spanish Language Family Cookbooks</a:t>
                      </a:r>
                      <a:endParaRPr lang="en-US" sz="1400" dirty="0">
                        <a:latin typeface="Book Antiqua" pitchFamily="18" charset="0"/>
                      </a:endParaRPr>
                    </a:p>
                  </a:txBody>
                  <a:tcPr/>
                </a:tc>
              </a:tr>
            </a:tbl>
          </a:graphicData>
        </a:graphic>
      </p:graphicFrame>
    </p:spTree>
    <p:extLst>
      <p:ext uri="{BB962C8B-B14F-4D97-AF65-F5344CB8AC3E}">
        <p14:creationId xmlns:p14="http://schemas.microsoft.com/office/powerpoint/2010/main" val="21638588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183563" cy="1050925"/>
          </a:xfrm>
        </p:spPr>
        <p:txBody>
          <a:bodyPr>
            <a:normAutofit/>
          </a:bodyPr>
          <a:lstStyle/>
          <a:p>
            <a:pPr algn="ctr" eaLnBrk="1" hangingPunct="1">
              <a:defRPr/>
            </a:pPr>
            <a:r>
              <a:rPr lang="en-US" dirty="0" smtClean="0">
                <a:solidFill>
                  <a:schemeClr val="bg2"/>
                </a:solidFill>
                <a:effectLst/>
                <a:latin typeface="Book Antiqua" pitchFamily="18" charset="0"/>
              </a:rPr>
              <a:t>Data Collection</a:t>
            </a:r>
            <a:endParaRPr lang="en-US" dirty="0">
              <a:solidFill>
                <a:schemeClr val="bg2"/>
              </a:solidFill>
              <a:effectLst/>
              <a:latin typeface="Book Antiqua" pitchFamily="18" charset="0"/>
            </a:endParaRPr>
          </a:p>
        </p:txBody>
      </p:sp>
      <p:sp>
        <p:nvSpPr>
          <p:cNvPr id="15363" name="Content Placeholder 2"/>
          <p:cNvSpPr>
            <a:spLocks noGrp="1"/>
          </p:cNvSpPr>
          <p:nvPr>
            <p:ph idx="1"/>
          </p:nvPr>
        </p:nvSpPr>
        <p:spPr>
          <a:xfrm>
            <a:off x="533400" y="1447800"/>
            <a:ext cx="8183563" cy="4187825"/>
          </a:xfrm>
        </p:spPr>
        <p:txBody>
          <a:bodyPr/>
          <a:lstStyle/>
          <a:p>
            <a:pPr eaLnBrk="1" hangingPunct="1"/>
            <a:r>
              <a:rPr lang="en-US" sz="1600" dirty="0" smtClean="0">
                <a:latin typeface="Book Antiqua" pitchFamily="18" charset="0"/>
              </a:rPr>
              <a:t>Pre- and post-teacher, </a:t>
            </a:r>
            <a:r>
              <a:rPr lang="en-US" sz="1600" dirty="0" err="1" smtClean="0">
                <a:latin typeface="Book Antiqua" pitchFamily="18" charset="0"/>
              </a:rPr>
              <a:t>preservice</a:t>
            </a:r>
            <a:r>
              <a:rPr lang="en-US" sz="1600" dirty="0" smtClean="0">
                <a:latin typeface="Book Antiqua" pitchFamily="18" charset="0"/>
              </a:rPr>
              <a:t> teacher, student, and community surveys</a:t>
            </a:r>
          </a:p>
          <a:p>
            <a:pPr eaLnBrk="1" hangingPunct="1"/>
            <a:r>
              <a:rPr lang="en-US" sz="1600" dirty="0" smtClean="0">
                <a:latin typeface="Book Antiqua" pitchFamily="18" charset="0"/>
              </a:rPr>
              <a:t>Focus groups and interviews with students, teachers, community members, and faculty</a:t>
            </a:r>
          </a:p>
          <a:p>
            <a:pPr eaLnBrk="1" hangingPunct="1"/>
            <a:r>
              <a:rPr lang="en-US" sz="1600" dirty="0" smtClean="0">
                <a:latin typeface="Book Antiqua" pitchFamily="18" charset="0"/>
              </a:rPr>
              <a:t>Document number of service-learning projects implemented, and students and community partners involved </a:t>
            </a:r>
          </a:p>
          <a:p>
            <a:pPr eaLnBrk="1" hangingPunct="1"/>
            <a:r>
              <a:rPr lang="en-US" sz="1600" dirty="0" smtClean="0">
                <a:latin typeface="Book Antiqua" pitchFamily="18" charset="0"/>
              </a:rPr>
              <a:t>Document lesson plans and curriculum through student portfolios</a:t>
            </a:r>
          </a:p>
          <a:p>
            <a:pPr eaLnBrk="1" hangingPunct="1"/>
            <a:endParaRPr lang="en-US" sz="1600" dirty="0" smtClean="0">
              <a:latin typeface="Book Antiqua" pitchFamily="18" charset="0"/>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55957" y="4191000"/>
            <a:ext cx="3008902" cy="2029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4191000"/>
            <a:ext cx="2944813" cy="2033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93486" y="1066800"/>
            <a:ext cx="8153400" cy="2339102"/>
          </a:xfrm>
          <a:prstGeom prst="rect">
            <a:avLst/>
          </a:prstGeom>
          <a:noFill/>
        </p:spPr>
        <p:txBody>
          <a:bodyPr wrap="square" rtlCol="0">
            <a:spAutoFit/>
          </a:bodyPr>
          <a:lstStyle/>
          <a:p>
            <a:pPr marL="285750" indent="-285750">
              <a:buFont typeface="Arial" pitchFamily="34" charset="0"/>
              <a:buChar char="•"/>
            </a:pPr>
            <a:endParaRPr lang="en-US" sz="1600" dirty="0" smtClean="0">
              <a:latin typeface="Book Antiqua" pitchFamily="18" charset="0"/>
            </a:endParaRPr>
          </a:p>
          <a:p>
            <a:pPr algn="ctr"/>
            <a:r>
              <a:rPr lang="en-US" sz="1600" b="1" dirty="0">
                <a:solidFill>
                  <a:schemeClr val="bg2"/>
                </a:solidFill>
                <a:latin typeface="Book Antiqua" pitchFamily="18" charset="0"/>
              </a:rPr>
              <a:t>Personal Definition of </a:t>
            </a:r>
            <a:r>
              <a:rPr lang="en-US" sz="1600" b="1" dirty="0" smtClean="0">
                <a:solidFill>
                  <a:schemeClr val="bg2"/>
                </a:solidFill>
                <a:latin typeface="Book Antiqua" pitchFamily="18" charset="0"/>
              </a:rPr>
              <a:t>Community-Based </a:t>
            </a:r>
            <a:r>
              <a:rPr lang="en-US" sz="1600" b="1" dirty="0">
                <a:solidFill>
                  <a:schemeClr val="bg2"/>
                </a:solidFill>
                <a:latin typeface="Book Antiqua" pitchFamily="18" charset="0"/>
              </a:rPr>
              <a:t>Service </a:t>
            </a:r>
            <a:r>
              <a:rPr lang="en-US" sz="1600" b="1" dirty="0" smtClean="0">
                <a:solidFill>
                  <a:schemeClr val="bg2"/>
                </a:solidFill>
                <a:latin typeface="Book Antiqua" pitchFamily="18" charset="0"/>
              </a:rPr>
              <a:t>Learning</a:t>
            </a:r>
          </a:p>
          <a:p>
            <a:pPr algn="ctr"/>
            <a:endParaRPr lang="en-US" sz="1600" b="1" dirty="0" smtClean="0">
              <a:solidFill>
                <a:schemeClr val="bg2"/>
              </a:solidFill>
              <a:latin typeface="Book Antiqua" pitchFamily="18" charset="0"/>
            </a:endParaRPr>
          </a:p>
          <a:p>
            <a:pPr algn="ctr"/>
            <a:endParaRPr lang="en-US" sz="1600" b="1" dirty="0" smtClean="0">
              <a:solidFill>
                <a:schemeClr val="bg2"/>
              </a:solidFill>
              <a:latin typeface="Book Antiqua" pitchFamily="18" charset="0"/>
            </a:endParaRPr>
          </a:p>
          <a:p>
            <a:endParaRPr lang="en-US" sz="1600" dirty="0" smtClean="0">
              <a:solidFill>
                <a:schemeClr val="bg2"/>
              </a:solidFill>
              <a:latin typeface="Book Antiqua" pitchFamily="18" charset="0"/>
            </a:endParaRPr>
          </a:p>
          <a:p>
            <a:endParaRPr lang="en-US" sz="1600" dirty="0" smtClean="0">
              <a:solidFill>
                <a:schemeClr val="bg2"/>
              </a:solidFill>
              <a:latin typeface="Book Antiqua" pitchFamily="18" charset="0"/>
            </a:endParaRPr>
          </a:p>
          <a:p>
            <a:endParaRPr lang="en-US" sz="1600" dirty="0" smtClean="0">
              <a:solidFill>
                <a:schemeClr val="bg2"/>
              </a:solidFill>
              <a:latin typeface="Book Antiqua" pitchFamily="18" charset="0"/>
            </a:endParaRPr>
          </a:p>
          <a:p>
            <a:endParaRPr lang="en-US" sz="1600" dirty="0">
              <a:solidFill>
                <a:schemeClr val="bg2"/>
              </a:solidFill>
              <a:latin typeface="Book Antiqua" pitchFamily="18" charset="0"/>
            </a:endParaRPr>
          </a:p>
          <a:p>
            <a:endParaRPr lang="en-US" dirty="0"/>
          </a:p>
        </p:txBody>
      </p:sp>
      <p:sp>
        <p:nvSpPr>
          <p:cNvPr id="10" name="TextBox 9"/>
          <p:cNvSpPr txBox="1"/>
          <p:nvPr/>
        </p:nvSpPr>
        <p:spPr>
          <a:xfrm>
            <a:off x="990600" y="609600"/>
            <a:ext cx="6858000" cy="646331"/>
          </a:xfrm>
          <a:prstGeom prst="rect">
            <a:avLst/>
          </a:prstGeom>
          <a:noFill/>
        </p:spPr>
        <p:txBody>
          <a:bodyPr wrap="square" rtlCol="0">
            <a:spAutoFit/>
          </a:bodyPr>
          <a:lstStyle/>
          <a:p>
            <a:pPr algn="ctr"/>
            <a:r>
              <a:rPr lang="en-US" sz="3600" b="1" dirty="0" smtClean="0">
                <a:solidFill>
                  <a:schemeClr val="bg2"/>
                </a:solidFill>
                <a:latin typeface="Book Antiqua" pitchFamily="18" charset="0"/>
              </a:rPr>
              <a:t>Pre-Experience Survey</a:t>
            </a:r>
            <a:endParaRPr lang="en-US" sz="3600" b="1" dirty="0">
              <a:solidFill>
                <a:schemeClr val="bg2"/>
              </a:solidFill>
              <a:latin typeface="Book Antiqua" pitchFamily="18" charset="0"/>
            </a:endParaRPr>
          </a:p>
        </p:txBody>
      </p:sp>
      <p:graphicFrame>
        <p:nvGraphicFramePr>
          <p:cNvPr id="7" name="Chart 6"/>
          <p:cNvGraphicFramePr/>
          <p:nvPr>
            <p:extLst>
              <p:ext uri="{D42A27DB-BD31-4B8C-83A1-F6EECF244321}">
                <p14:modId xmlns:p14="http://schemas.microsoft.com/office/powerpoint/2010/main" val="1212477949"/>
              </p:ext>
            </p:extLst>
          </p:nvPr>
        </p:nvGraphicFramePr>
        <p:xfrm>
          <a:off x="7257" y="457200"/>
          <a:ext cx="9144000" cy="6248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441144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1450848"/>
          </a:xfrm>
        </p:spPr>
        <p:txBody>
          <a:bodyPr/>
          <a:lstStyle/>
          <a:p>
            <a:pPr algn="ctr">
              <a:buNone/>
            </a:pPr>
            <a:r>
              <a:rPr lang="en-US" sz="3600" b="1" dirty="0" smtClean="0">
                <a:solidFill>
                  <a:schemeClr val="bg2"/>
                </a:solidFill>
                <a:latin typeface="Book Antiqua" pitchFamily="18" charset="0"/>
              </a:rPr>
              <a:t>Pre-Experience Survey</a:t>
            </a:r>
          </a:p>
          <a:p>
            <a:pPr algn="ctr">
              <a:buNone/>
            </a:pPr>
            <a:endParaRPr lang="en-US" sz="1600" b="1" dirty="0" smtClean="0">
              <a:solidFill>
                <a:schemeClr val="bg2"/>
              </a:solidFill>
              <a:latin typeface="Book Antiqua" pitchFamily="18" charset="0"/>
            </a:endParaRPr>
          </a:p>
          <a:p>
            <a:pPr algn="ctr">
              <a:buNone/>
            </a:pPr>
            <a:r>
              <a:rPr lang="en-US" sz="1600" b="1" dirty="0" smtClean="0">
                <a:solidFill>
                  <a:schemeClr val="bg2"/>
                </a:solidFill>
                <a:latin typeface="Book Antiqua" pitchFamily="18" charset="0"/>
              </a:rPr>
              <a:t>Achievement Gap Between Children of Different Racial and Ethnic Group</a:t>
            </a:r>
          </a:p>
          <a:p>
            <a:pPr algn="ctr">
              <a:buNone/>
            </a:pPr>
            <a:endParaRPr lang="en-US" sz="1600" b="1" dirty="0" smtClean="0">
              <a:solidFill>
                <a:schemeClr val="bg2"/>
              </a:solidFill>
              <a:latin typeface="Book Antiqua" pitchFamily="18" charset="0"/>
            </a:endParaRPr>
          </a:p>
          <a:p>
            <a:pPr algn="ctr">
              <a:buNone/>
            </a:pPr>
            <a:endParaRPr lang="en-US" sz="1600" b="1" dirty="0" smtClean="0">
              <a:solidFill>
                <a:schemeClr val="bg2"/>
              </a:solidFill>
              <a:latin typeface="Book Antiqua" pitchFamily="18" charset="0"/>
            </a:endParaRPr>
          </a:p>
          <a:p>
            <a:pPr algn="ctr">
              <a:buNone/>
            </a:pPr>
            <a:endParaRPr lang="en-US" sz="3600" b="1" dirty="0">
              <a:solidFill>
                <a:schemeClr val="bg2"/>
              </a:solidFill>
              <a:latin typeface="Book Antiqua" pitchFamily="18" charset="0"/>
            </a:endParaRPr>
          </a:p>
        </p:txBody>
      </p:sp>
      <p:graphicFrame>
        <p:nvGraphicFramePr>
          <p:cNvPr id="4" name="Chart 3"/>
          <p:cNvGraphicFramePr/>
          <p:nvPr/>
        </p:nvGraphicFramePr>
        <p:xfrm>
          <a:off x="457200" y="1981200"/>
          <a:ext cx="8153400" cy="4267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219200"/>
          <a:ext cx="8183563" cy="46482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1143000" y="381000"/>
            <a:ext cx="6781800" cy="1938992"/>
          </a:xfrm>
          <a:prstGeom prst="rect">
            <a:avLst/>
          </a:prstGeom>
          <a:noFill/>
        </p:spPr>
        <p:txBody>
          <a:bodyPr wrap="square" rtlCol="0">
            <a:spAutoFit/>
          </a:bodyPr>
          <a:lstStyle/>
          <a:p>
            <a:pPr algn="ctr"/>
            <a:endParaRPr lang="en-US" sz="1600" b="1" dirty="0" smtClean="0">
              <a:solidFill>
                <a:schemeClr val="bg2"/>
              </a:solidFill>
              <a:latin typeface="Book Antiqua" pitchFamily="18" charset="0"/>
            </a:endParaRPr>
          </a:p>
          <a:p>
            <a:pPr algn="ctr"/>
            <a:r>
              <a:rPr lang="en-US" sz="3600" b="1" dirty="0" smtClean="0">
                <a:solidFill>
                  <a:schemeClr val="bg2"/>
                </a:solidFill>
                <a:latin typeface="Book Antiqua" pitchFamily="18" charset="0"/>
              </a:rPr>
              <a:t>Pre-Survey Experience</a:t>
            </a:r>
          </a:p>
          <a:p>
            <a:pPr algn="ctr"/>
            <a:r>
              <a:rPr lang="en-US" sz="1600" b="1" dirty="0" smtClean="0">
                <a:solidFill>
                  <a:schemeClr val="bg2"/>
                </a:solidFill>
                <a:latin typeface="Book Antiqua" pitchFamily="18" charset="0"/>
              </a:rPr>
              <a:t/>
            </a:r>
            <a:br>
              <a:rPr lang="en-US" sz="1600" b="1" dirty="0" smtClean="0">
                <a:solidFill>
                  <a:schemeClr val="bg2"/>
                </a:solidFill>
                <a:latin typeface="Book Antiqua" pitchFamily="18" charset="0"/>
              </a:rPr>
            </a:br>
            <a:r>
              <a:rPr lang="en-US" sz="1600" b="1" dirty="0" smtClean="0">
                <a:solidFill>
                  <a:schemeClr val="bg2"/>
                </a:solidFill>
                <a:latin typeface="Book Antiqua" pitchFamily="18" charset="0"/>
              </a:rPr>
              <a:t>Challenges to Children’s Learning in Classrooms to Parents </a:t>
            </a:r>
          </a:p>
          <a:p>
            <a:pPr algn="ctr"/>
            <a:endParaRPr lang="en-US" sz="3600" b="1" dirty="0">
              <a:solidFill>
                <a:schemeClr val="bg2"/>
              </a:solidFill>
              <a:latin typeface="Book Antiqua"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buNone/>
            </a:pPr>
            <a:r>
              <a:rPr lang="en-US" sz="3600" b="1" dirty="0" smtClean="0">
                <a:solidFill>
                  <a:schemeClr val="bg2"/>
                </a:solidFill>
                <a:latin typeface="Book Antiqua" pitchFamily="18" charset="0"/>
              </a:rPr>
              <a:t>Pre-Experience Survey</a:t>
            </a:r>
          </a:p>
          <a:p>
            <a:pPr algn="ctr">
              <a:buNone/>
            </a:pPr>
            <a:r>
              <a:rPr lang="en-US" sz="1600" b="1" dirty="0" smtClean="0">
                <a:solidFill>
                  <a:schemeClr val="bg2"/>
                </a:solidFill>
                <a:latin typeface="Book Antiqua" pitchFamily="18" charset="0"/>
              </a:rPr>
              <a:t>Assets Seen in the Community</a:t>
            </a:r>
          </a:p>
          <a:p>
            <a:pPr algn="ctr">
              <a:buNone/>
            </a:pPr>
            <a:endParaRPr lang="en-US" sz="1600" b="1" dirty="0" smtClean="0">
              <a:solidFill>
                <a:schemeClr val="bg2"/>
              </a:solidFill>
              <a:latin typeface="Book Antiqua" pitchFamily="18" charset="0"/>
            </a:endParaRPr>
          </a:p>
          <a:p>
            <a:pPr algn="ctr">
              <a:buNone/>
            </a:pPr>
            <a:endParaRPr lang="en-US" sz="1600" b="1" dirty="0">
              <a:solidFill>
                <a:schemeClr val="bg2"/>
              </a:solidFill>
              <a:latin typeface="Book Antiqua" pitchFamily="18" charset="0"/>
            </a:endParaRPr>
          </a:p>
        </p:txBody>
      </p:sp>
      <p:graphicFrame>
        <p:nvGraphicFramePr>
          <p:cNvPr id="4" name="Chart 3"/>
          <p:cNvGraphicFramePr/>
          <p:nvPr>
            <p:extLst>
              <p:ext uri="{D42A27DB-BD31-4B8C-83A1-F6EECF244321}">
                <p14:modId xmlns:p14="http://schemas.microsoft.com/office/powerpoint/2010/main" val="3815502825"/>
              </p:ext>
            </p:extLst>
          </p:nvPr>
        </p:nvGraphicFramePr>
        <p:xfrm>
          <a:off x="457200" y="1524000"/>
          <a:ext cx="8686800" cy="51054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US" sz="3600" b="1" dirty="0" smtClean="0">
                <a:solidFill>
                  <a:schemeClr val="bg2"/>
                </a:solidFill>
                <a:latin typeface="Book Antiqua" pitchFamily="18" charset="0"/>
              </a:rPr>
              <a:t>Mid-Year Survey</a:t>
            </a:r>
          </a:p>
          <a:p>
            <a:pPr marL="0" indent="0" algn="ctr">
              <a:buNone/>
            </a:pPr>
            <a:endParaRPr lang="en-US" sz="3600" b="1" dirty="0">
              <a:solidFill>
                <a:schemeClr val="bg2"/>
              </a:solidFill>
              <a:latin typeface="Book Antiqua" pitchFamily="18" charset="0"/>
            </a:endParaRPr>
          </a:p>
        </p:txBody>
      </p:sp>
      <p:graphicFrame>
        <p:nvGraphicFramePr>
          <p:cNvPr id="4" name="Chart 3"/>
          <p:cNvGraphicFramePr/>
          <p:nvPr>
            <p:extLst>
              <p:ext uri="{D42A27DB-BD31-4B8C-83A1-F6EECF244321}">
                <p14:modId xmlns:p14="http://schemas.microsoft.com/office/powerpoint/2010/main" val="4266360225"/>
              </p:ext>
            </p:extLst>
          </p:nvPr>
        </p:nvGraphicFramePr>
        <p:xfrm>
          <a:off x="457200" y="1143000"/>
          <a:ext cx="8077200" cy="4648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913038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260848"/>
          </a:xfrm>
        </p:spPr>
        <p:txBody>
          <a:bodyPr/>
          <a:lstStyle/>
          <a:p>
            <a:pPr marL="0" indent="0" algn="ctr">
              <a:buNone/>
            </a:pPr>
            <a:r>
              <a:rPr lang="en-US" sz="3600" b="1" dirty="0" smtClean="0">
                <a:solidFill>
                  <a:schemeClr val="bg2"/>
                </a:solidFill>
                <a:latin typeface="Book Antiqua" pitchFamily="18" charset="0"/>
              </a:rPr>
              <a:t>Mid-Year Survey</a:t>
            </a:r>
          </a:p>
          <a:p>
            <a:pPr marL="0" indent="0" algn="ctr">
              <a:buNone/>
            </a:pPr>
            <a:endParaRPr lang="en-US" sz="3600" b="1" dirty="0">
              <a:solidFill>
                <a:schemeClr val="bg2"/>
              </a:solidFill>
              <a:latin typeface="Book Antiqua" pitchFamily="18" charset="0"/>
            </a:endParaRPr>
          </a:p>
        </p:txBody>
      </p:sp>
      <p:graphicFrame>
        <p:nvGraphicFramePr>
          <p:cNvPr id="4" name="Chart 3"/>
          <p:cNvGraphicFramePr/>
          <p:nvPr>
            <p:extLst>
              <p:ext uri="{D42A27DB-BD31-4B8C-83A1-F6EECF244321}">
                <p14:modId xmlns:p14="http://schemas.microsoft.com/office/powerpoint/2010/main" val="1129150091"/>
              </p:ext>
            </p:extLst>
          </p:nvPr>
        </p:nvGraphicFramePr>
        <p:xfrm>
          <a:off x="457200" y="1447800"/>
          <a:ext cx="8229600" cy="4495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09059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183563" cy="1050925"/>
          </a:xfrm>
        </p:spPr>
        <p:txBody>
          <a:bodyPr/>
          <a:lstStyle/>
          <a:p>
            <a:pPr algn="ctr" eaLnBrk="1" hangingPunct="1">
              <a:defRPr/>
            </a:pPr>
            <a:r>
              <a:rPr lang="en-US" dirty="0" smtClean="0">
                <a:solidFill>
                  <a:schemeClr val="bg2"/>
                </a:solidFill>
                <a:effectLst/>
                <a:latin typeface="Book Antiqua" pitchFamily="18" charset="0"/>
              </a:rPr>
              <a:t>State of Education in NM</a:t>
            </a:r>
            <a:endParaRPr lang="en-US" dirty="0">
              <a:solidFill>
                <a:schemeClr val="bg2"/>
              </a:solidFill>
              <a:effectLst/>
              <a:latin typeface="Book Antiqua" pitchFamily="18" charset="0"/>
            </a:endParaRPr>
          </a:p>
        </p:txBody>
      </p:sp>
      <p:sp>
        <p:nvSpPr>
          <p:cNvPr id="3" name="Content Placeholder 2"/>
          <p:cNvSpPr>
            <a:spLocks noGrp="1"/>
          </p:cNvSpPr>
          <p:nvPr>
            <p:ph idx="1"/>
          </p:nvPr>
        </p:nvSpPr>
        <p:spPr>
          <a:xfrm>
            <a:off x="457200" y="1524000"/>
            <a:ext cx="8534400" cy="4187825"/>
          </a:xfrm>
        </p:spPr>
        <p:txBody>
          <a:bodyPr/>
          <a:lstStyle/>
          <a:p>
            <a:pPr marL="0" indent="0" eaLnBrk="1" hangingPunct="1">
              <a:buNone/>
              <a:defRPr/>
            </a:pPr>
            <a:r>
              <a:rPr lang="en-US" sz="1600" dirty="0">
                <a:latin typeface="Book Antiqua" pitchFamily="18" charset="0"/>
              </a:rPr>
              <a:t>The Annie E. Casey Foundation compiled data to gauge “child well-being” in the United States in its report entitled The Kids Count Data Book 2012:  State Trends in Child Well-Being.  The domains included are Economic Well-Being, Education, Health, and Family </a:t>
            </a:r>
            <a:endParaRPr lang="en-US" sz="1600" dirty="0" smtClean="0">
              <a:latin typeface="Book Antiqua" pitchFamily="18" charset="0"/>
            </a:endParaRPr>
          </a:p>
          <a:p>
            <a:pPr marL="0" indent="0" eaLnBrk="1" hangingPunct="1">
              <a:buNone/>
              <a:defRPr/>
            </a:pPr>
            <a:r>
              <a:rPr lang="en-US" sz="1600" dirty="0" smtClean="0">
                <a:latin typeface="Book Antiqua" pitchFamily="18" charset="0"/>
              </a:rPr>
              <a:t>and </a:t>
            </a:r>
            <a:r>
              <a:rPr lang="en-US" sz="1600" dirty="0">
                <a:latin typeface="Book Antiqua" pitchFamily="18" charset="0"/>
              </a:rPr>
              <a:t>Community.</a:t>
            </a:r>
          </a:p>
          <a:p>
            <a:pPr marL="0" indent="0" eaLnBrk="1" hangingPunct="1">
              <a:buNone/>
              <a:defRPr/>
            </a:pPr>
            <a:endParaRPr lang="en-US" sz="1600" dirty="0">
              <a:latin typeface="Book Antiqua" pitchFamily="18" charset="0"/>
            </a:endParaRPr>
          </a:p>
          <a:p>
            <a:pPr marL="0" indent="0" eaLnBrk="1" hangingPunct="1">
              <a:buNone/>
              <a:defRPr/>
            </a:pPr>
            <a:r>
              <a:rPr lang="en-US" sz="1600" dirty="0">
                <a:latin typeface="Book Antiqua" pitchFamily="18" charset="0"/>
              </a:rPr>
              <a:t>New Mexico ranked </a:t>
            </a:r>
            <a:r>
              <a:rPr lang="en-US" sz="1600" dirty="0">
                <a:solidFill>
                  <a:schemeClr val="bg2"/>
                </a:solidFill>
                <a:latin typeface="Book Antiqua" pitchFamily="18" charset="0"/>
              </a:rPr>
              <a:t>49th</a:t>
            </a:r>
            <a:r>
              <a:rPr lang="en-US" sz="1600" dirty="0">
                <a:latin typeface="Book Antiqua" pitchFamily="18" charset="0"/>
              </a:rPr>
              <a:t> in the nation in overall child well-being and as follows in the domains:</a:t>
            </a:r>
          </a:p>
          <a:p>
            <a:pPr eaLnBrk="1" hangingPunct="1">
              <a:buFont typeface="Wingdings" pitchFamily="2" charset="2"/>
              <a:buChar char="§"/>
              <a:defRPr/>
            </a:pPr>
            <a:r>
              <a:rPr lang="en-US" sz="1600" dirty="0">
                <a:solidFill>
                  <a:schemeClr val="bg2"/>
                </a:solidFill>
                <a:latin typeface="Book Antiqua" pitchFamily="18" charset="0"/>
              </a:rPr>
              <a:t>48th</a:t>
            </a:r>
            <a:r>
              <a:rPr lang="en-US" sz="1600" dirty="0">
                <a:latin typeface="Book Antiqua" pitchFamily="18" charset="0"/>
              </a:rPr>
              <a:t> in Economic Well-Being,</a:t>
            </a:r>
          </a:p>
          <a:p>
            <a:pPr eaLnBrk="1" hangingPunct="1">
              <a:buFont typeface="Wingdings" pitchFamily="2" charset="2"/>
              <a:buChar char="§"/>
              <a:defRPr/>
            </a:pPr>
            <a:r>
              <a:rPr lang="en-US" sz="1600" dirty="0">
                <a:solidFill>
                  <a:schemeClr val="bg2"/>
                </a:solidFill>
                <a:latin typeface="Book Antiqua" pitchFamily="18" charset="0"/>
              </a:rPr>
              <a:t>49th</a:t>
            </a:r>
            <a:r>
              <a:rPr lang="en-US" sz="1600" dirty="0">
                <a:latin typeface="Book Antiqua" pitchFamily="18" charset="0"/>
              </a:rPr>
              <a:t> in Education,</a:t>
            </a:r>
          </a:p>
          <a:p>
            <a:pPr eaLnBrk="1" hangingPunct="1">
              <a:buFont typeface="Wingdings" pitchFamily="2" charset="2"/>
              <a:buChar char="§"/>
              <a:defRPr/>
            </a:pPr>
            <a:r>
              <a:rPr lang="en-US" sz="1600" dirty="0">
                <a:solidFill>
                  <a:schemeClr val="bg2"/>
                </a:solidFill>
                <a:latin typeface="Book Antiqua" pitchFamily="18" charset="0"/>
              </a:rPr>
              <a:t>49th</a:t>
            </a:r>
            <a:r>
              <a:rPr lang="en-US" sz="1600" dirty="0">
                <a:latin typeface="Book Antiqua" pitchFamily="18" charset="0"/>
              </a:rPr>
              <a:t> in Health, and</a:t>
            </a:r>
          </a:p>
          <a:p>
            <a:pPr eaLnBrk="1" hangingPunct="1">
              <a:buFont typeface="Wingdings" pitchFamily="2" charset="2"/>
              <a:buChar char="§"/>
              <a:defRPr/>
            </a:pPr>
            <a:r>
              <a:rPr lang="en-US" sz="1600" dirty="0">
                <a:solidFill>
                  <a:schemeClr val="bg2"/>
                </a:solidFill>
                <a:latin typeface="Book Antiqua" pitchFamily="18" charset="0"/>
              </a:rPr>
              <a:t>49th</a:t>
            </a:r>
            <a:r>
              <a:rPr lang="en-US" sz="1600" dirty="0">
                <a:latin typeface="Book Antiqua" pitchFamily="18" charset="0"/>
              </a:rPr>
              <a:t> in Family and Community.</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533400" y="152400"/>
            <a:ext cx="8183563" cy="1052513"/>
          </a:xfrm>
        </p:spPr>
        <p:txBody>
          <a:bodyPr>
            <a:normAutofit/>
          </a:bodyPr>
          <a:lstStyle/>
          <a:p>
            <a:pPr algn="ctr" eaLnBrk="1" fontAlgn="auto" hangingPunct="1">
              <a:spcAft>
                <a:spcPts val="0"/>
              </a:spcAft>
              <a:defRPr/>
            </a:pPr>
            <a:r>
              <a:rPr lang="en-US" dirty="0" err="1" smtClean="0">
                <a:solidFill>
                  <a:schemeClr val="bg2"/>
                </a:solidFill>
                <a:effectLst/>
                <a:latin typeface="Book Antiqua" pitchFamily="18" charset="0"/>
              </a:rPr>
              <a:t>TeacherCorps</a:t>
            </a:r>
            <a:r>
              <a:rPr lang="en-US" dirty="0" smtClean="0">
                <a:solidFill>
                  <a:schemeClr val="bg2"/>
                </a:solidFill>
                <a:effectLst/>
                <a:latin typeface="Book Antiqua" pitchFamily="18" charset="0"/>
              </a:rPr>
              <a:t> Testimonials</a:t>
            </a:r>
          </a:p>
        </p:txBody>
      </p:sp>
      <p:sp>
        <p:nvSpPr>
          <p:cNvPr id="16387" name="Content Placeholder 2"/>
          <p:cNvSpPr>
            <a:spLocks noGrp="1"/>
          </p:cNvSpPr>
          <p:nvPr>
            <p:ph idx="1"/>
          </p:nvPr>
        </p:nvSpPr>
        <p:spPr>
          <a:xfrm>
            <a:off x="533400" y="914400"/>
            <a:ext cx="8183563" cy="4187825"/>
          </a:xfrm>
        </p:spPr>
        <p:txBody>
          <a:bodyPr/>
          <a:lstStyle/>
          <a:p>
            <a:pPr eaLnBrk="1" hangingPunct="1"/>
            <a:endParaRPr lang="en-US" sz="1200" dirty="0" smtClean="0">
              <a:latin typeface="Book Antiqua" pitchFamily="18" charset="0"/>
            </a:endParaRPr>
          </a:p>
          <a:p>
            <a:pPr eaLnBrk="1" hangingPunct="1">
              <a:buNone/>
            </a:pPr>
            <a:endParaRPr lang="en-US" sz="1200" dirty="0" smtClean="0">
              <a:latin typeface="Book Antiqua" pitchFamily="18" charset="0"/>
            </a:endParaRPr>
          </a:p>
          <a:p>
            <a:pPr eaLnBrk="1" hangingPunct="1"/>
            <a:r>
              <a:rPr lang="en-US" sz="1600" i="1" dirty="0" smtClean="0">
                <a:latin typeface="Book Antiqua" pitchFamily="18" charset="0"/>
              </a:rPr>
              <a:t>It has been a growing experience for me and I have learned so much about the community that I am teaching in which has helped me be a better teacher. I am nothing but grateful to this program for showing me that there is more then one way to become a better teacher. </a:t>
            </a:r>
          </a:p>
          <a:p>
            <a:pPr marL="0" indent="0" eaLnBrk="1" hangingPunct="1">
              <a:buNone/>
            </a:pPr>
            <a:r>
              <a:rPr lang="en-US" sz="1600" i="1" dirty="0">
                <a:latin typeface="Book Antiqua" pitchFamily="18" charset="0"/>
              </a:rPr>
              <a:t>	</a:t>
            </a:r>
            <a:r>
              <a:rPr lang="en-US" sz="1600" i="1" dirty="0" smtClean="0">
                <a:latin typeface="Book Antiqua" pitchFamily="18" charset="0"/>
              </a:rPr>
              <a:t>						- P. </a:t>
            </a:r>
            <a:r>
              <a:rPr lang="en-US" sz="1600" i="1" dirty="0" err="1" smtClean="0">
                <a:latin typeface="Book Antiqua" pitchFamily="18" charset="0"/>
              </a:rPr>
              <a:t>Albo</a:t>
            </a:r>
            <a:endParaRPr lang="en-US" sz="1600" i="1" dirty="0">
              <a:latin typeface="Book Antiqua" pitchFamily="18" charset="0"/>
            </a:endParaRPr>
          </a:p>
          <a:p>
            <a:pPr marL="0" indent="0" eaLnBrk="1" hangingPunct="1">
              <a:buNone/>
            </a:pPr>
            <a:endParaRPr lang="en-US" sz="1600" i="1" dirty="0" smtClean="0">
              <a:latin typeface="Book Antiqua" pitchFamily="18" charset="0"/>
            </a:endParaRPr>
          </a:p>
          <a:p>
            <a:pPr eaLnBrk="1" hangingPunct="1"/>
            <a:r>
              <a:rPr lang="en-US" sz="1600" i="1" dirty="0" smtClean="0">
                <a:latin typeface="Book Antiqua" pitchFamily="18" charset="0"/>
              </a:rPr>
              <a:t>My involvement with </a:t>
            </a:r>
            <a:r>
              <a:rPr lang="en-US" sz="1600" i="1" dirty="0" err="1" smtClean="0">
                <a:latin typeface="Book Antiqua" pitchFamily="18" charset="0"/>
              </a:rPr>
              <a:t>TeacherCorps</a:t>
            </a:r>
            <a:r>
              <a:rPr lang="en-US" sz="1600" i="1" dirty="0" smtClean="0">
                <a:latin typeface="Book Antiqua" pitchFamily="18" charset="0"/>
              </a:rPr>
              <a:t> has helped me understand better the needs of the community in which I teach and helped me know how to teach through service.  It has prepared me to teach more effectively because I notice factors outside of the classroom and how they are affecting my students.  - B. </a:t>
            </a:r>
            <a:r>
              <a:rPr lang="en-US" sz="1600" i="1" dirty="0" err="1" smtClean="0">
                <a:latin typeface="Book Antiqua" pitchFamily="18" charset="0"/>
              </a:rPr>
              <a:t>Divett</a:t>
            </a:r>
            <a:endParaRPr lang="en-US" sz="1600" i="1" dirty="0" smtClean="0">
              <a:latin typeface="Book Antiqua" pitchFamily="18" charset="0"/>
            </a:endParaRPr>
          </a:p>
          <a:p>
            <a:pPr eaLnBrk="1" hangingPunct="1"/>
            <a:endParaRPr lang="en-US" sz="1600" i="1" dirty="0" smtClean="0">
              <a:latin typeface="Book Antiqua" pitchFamily="18" charset="0"/>
            </a:endParaRPr>
          </a:p>
          <a:p>
            <a:pPr eaLnBrk="1" hangingPunct="1"/>
            <a:r>
              <a:rPr lang="en-US" sz="1600" i="1" dirty="0" smtClean="0">
                <a:latin typeface="Book Antiqua" pitchFamily="18" charset="0"/>
              </a:rPr>
              <a:t>I have learned so much about the education gap and the factors that contribute to it.  It has better equipped to handle social issues that will arise in my first year of teaching.</a:t>
            </a:r>
          </a:p>
          <a:p>
            <a:pPr marL="0" indent="0" eaLnBrk="1" hangingPunct="1">
              <a:buNone/>
            </a:pPr>
            <a:r>
              <a:rPr lang="en-US" sz="1600" i="1" dirty="0">
                <a:latin typeface="Book Antiqua" pitchFamily="18" charset="0"/>
              </a:rPr>
              <a:t>	</a:t>
            </a:r>
            <a:r>
              <a:rPr lang="en-US" sz="1600" i="1" dirty="0" smtClean="0">
                <a:latin typeface="Book Antiqua" pitchFamily="18" charset="0"/>
              </a:rPr>
              <a:t>						 </a:t>
            </a:r>
            <a:r>
              <a:rPr lang="en-US" sz="1400" i="1" dirty="0" smtClean="0">
                <a:latin typeface="Book Antiqua" pitchFamily="18" charset="0"/>
              </a:rPr>
              <a:t>- M. Garcia</a:t>
            </a:r>
          </a:p>
          <a:p>
            <a:pPr eaLnBrk="1" hangingPunct="1"/>
            <a:endParaRPr lang="en-US" sz="1600" i="1" dirty="0" smtClean="0">
              <a:latin typeface="Book Antiqua" pitchFamily="18" charset="0"/>
            </a:endParaRPr>
          </a:p>
          <a:p>
            <a:pPr eaLnBrk="1" hangingPunct="1"/>
            <a:r>
              <a:rPr lang="en-US" sz="1600" i="1" dirty="0">
                <a:latin typeface="Book Antiqua" pitchFamily="18" charset="0"/>
              </a:rPr>
              <a:t>The </a:t>
            </a:r>
            <a:r>
              <a:rPr lang="en-US" sz="1600" i="1" dirty="0" smtClean="0">
                <a:latin typeface="Book Antiqua" pitchFamily="18" charset="0"/>
              </a:rPr>
              <a:t>discussions and </a:t>
            </a:r>
            <a:r>
              <a:rPr lang="en-US" sz="1600" i="1" dirty="0">
                <a:latin typeface="Book Antiqua" pitchFamily="18" charset="0"/>
              </a:rPr>
              <a:t>goals we have with </a:t>
            </a:r>
            <a:r>
              <a:rPr lang="en-US" sz="1600" i="1" dirty="0" err="1">
                <a:latin typeface="Book Antiqua" pitchFamily="18" charset="0"/>
              </a:rPr>
              <a:t>T</a:t>
            </a:r>
            <a:r>
              <a:rPr lang="en-US" sz="1600" i="1" dirty="0" err="1" smtClean="0">
                <a:latin typeface="Book Antiqua" pitchFamily="18" charset="0"/>
              </a:rPr>
              <a:t>eachercorps</a:t>
            </a:r>
            <a:r>
              <a:rPr lang="en-US" sz="1600" i="1" dirty="0" smtClean="0">
                <a:latin typeface="Book Antiqua" pitchFamily="18" charset="0"/>
              </a:rPr>
              <a:t> </a:t>
            </a:r>
            <a:r>
              <a:rPr lang="en-US" sz="1600" i="1" dirty="0">
                <a:latin typeface="Book Antiqua" pitchFamily="18" charset="0"/>
              </a:rPr>
              <a:t>are the reasons I am in </a:t>
            </a:r>
            <a:r>
              <a:rPr lang="en-US" sz="1600" i="1" dirty="0" smtClean="0">
                <a:latin typeface="Book Antiqua" pitchFamily="18" charset="0"/>
              </a:rPr>
              <a:t>education.  </a:t>
            </a:r>
            <a:r>
              <a:rPr lang="en-US" sz="1600" i="1" dirty="0">
                <a:latin typeface="Book Antiqua" pitchFamily="18" charset="0"/>
              </a:rPr>
              <a:t>I'm grateful for the encouragement, inspiration, and support that I </a:t>
            </a:r>
            <a:r>
              <a:rPr lang="en-US" sz="1600" i="1" dirty="0" smtClean="0">
                <a:latin typeface="Book Antiqua" pitchFamily="18" charset="0"/>
              </a:rPr>
              <a:t>get.</a:t>
            </a:r>
          </a:p>
          <a:p>
            <a:pPr marL="0" indent="0" eaLnBrk="1" hangingPunct="1">
              <a:buNone/>
            </a:pPr>
            <a:r>
              <a:rPr lang="en-US" sz="1600" i="1" dirty="0" smtClean="0">
                <a:latin typeface="Book Antiqua" pitchFamily="18" charset="0"/>
              </a:rPr>
              <a:t>							- A. </a:t>
            </a:r>
            <a:r>
              <a:rPr lang="en-US" sz="1600" i="1" dirty="0">
                <a:latin typeface="Book Antiqua" pitchFamily="18" charset="0"/>
              </a:rPr>
              <a:t>Vaughan</a:t>
            </a:r>
            <a:endParaRPr lang="en-US" sz="1600" i="1" dirty="0" smtClean="0">
              <a:latin typeface="Book Antiqua" pitchFamily="18" charset="0"/>
            </a:endParaRPr>
          </a:p>
          <a:p>
            <a:pPr eaLnBrk="1" hangingPunct="1">
              <a:buNone/>
            </a:pPr>
            <a:endParaRPr lang="en-US" sz="1200" dirty="0" smtClean="0">
              <a:latin typeface="Book Antiqua" pitchFamily="18" charset="0"/>
            </a:endParaRPr>
          </a:p>
          <a:p>
            <a:pPr eaLnBrk="1" hangingPunct="1">
              <a:buNone/>
            </a:pPr>
            <a:endParaRPr lang="en-US" sz="1200" dirty="0" smtClean="0">
              <a:latin typeface="Book Antiqua" pitchFamily="18" charset="0"/>
            </a:endParaRPr>
          </a:p>
          <a:p>
            <a:pPr eaLnBrk="1" hangingPunct="1"/>
            <a:endParaRPr lang="en-US" sz="1200" dirty="0" smtClean="0">
              <a:latin typeface="Book Antiqua" pitchFamily="18" charset="0"/>
            </a:endParaRPr>
          </a:p>
          <a:p>
            <a:pPr eaLnBrk="1" hangingPunct="1"/>
            <a:endParaRPr lang="en-US" sz="1200" dirty="0" smtClean="0">
              <a:latin typeface="Book Antiqua" pitchFamily="18" charset="0"/>
            </a:endParaRPr>
          </a:p>
          <a:p>
            <a:pPr eaLnBrk="1" hangingPunct="1"/>
            <a:endParaRPr lang="en-US" sz="1200" dirty="0" smtClean="0">
              <a:latin typeface="Book Antiqua"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83563" cy="1052513"/>
          </a:xfrm>
        </p:spPr>
        <p:txBody>
          <a:bodyPr rtlCol="0"/>
          <a:lstStyle/>
          <a:p>
            <a:pPr algn="ctr" eaLnBrk="1" fontAlgn="auto" hangingPunct="1">
              <a:spcAft>
                <a:spcPts val="0"/>
              </a:spcAft>
              <a:defRPr/>
            </a:pPr>
            <a:r>
              <a:rPr lang="en-US" dirty="0" smtClean="0">
                <a:solidFill>
                  <a:schemeClr val="bg2"/>
                </a:solidFill>
                <a:effectLst/>
                <a:latin typeface="Book Antiqua" pitchFamily="18" charset="0"/>
              </a:rPr>
              <a:t>Contact Information:</a:t>
            </a:r>
          </a:p>
        </p:txBody>
      </p:sp>
      <p:sp>
        <p:nvSpPr>
          <p:cNvPr id="3" name="Content Placeholder 2"/>
          <p:cNvSpPr>
            <a:spLocks noGrp="1"/>
          </p:cNvSpPr>
          <p:nvPr>
            <p:ph idx="1"/>
          </p:nvPr>
        </p:nvSpPr>
        <p:spPr>
          <a:xfrm>
            <a:off x="457200" y="1600200"/>
            <a:ext cx="8183563" cy="4419600"/>
          </a:xfrm>
        </p:spPr>
        <p:txBody>
          <a:bodyPr>
            <a:normAutofit/>
          </a:bodyPr>
          <a:lstStyle/>
          <a:p>
            <a:pPr marL="0" indent="0" algn="ctr" eaLnBrk="1" hangingPunct="1">
              <a:buFont typeface="Wingdings 2" pitchFamily="18" charset="2"/>
              <a:buNone/>
            </a:pPr>
            <a:r>
              <a:rPr lang="en-US" sz="1400" dirty="0" err="1" smtClean="0">
                <a:latin typeface="Book Antiqua" pitchFamily="18" charset="0"/>
              </a:rPr>
              <a:t>Marjori</a:t>
            </a:r>
            <a:r>
              <a:rPr lang="en-US" sz="1400" dirty="0" smtClean="0">
                <a:latin typeface="Book Antiqua" pitchFamily="18" charset="0"/>
              </a:rPr>
              <a:t> Krebs</a:t>
            </a:r>
          </a:p>
          <a:p>
            <a:pPr marL="0" indent="0" algn="ctr" eaLnBrk="1" hangingPunct="1">
              <a:buFont typeface="Arial" charset="0"/>
              <a:buNone/>
            </a:pPr>
            <a:r>
              <a:rPr lang="en-US" sz="1400" dirty="0" smtClean="0">
                <a:latin typeface="Book Antiqua" pitchFamily="18" charset="0"/>
              </a:rPr>
              <a:t>Asst. Professor Teacher Education</a:t>
            </a:r>
          </a:p>
          <a:p>
            <a:pPr marL="0" indent="0" algn="ctr" eaLnBrk="1" hangingPunct="1">
              <a:buFont typeface="Arial" charset="0"/>
              <a:buNone/>
            </a:pPr>
            <a:r>
              <a:rPr lang="en-US" sz="1400" dirty="0" smtClean="0">
                <a:latin typeface="Book Antiqua" pitchFamily="18" charset="0"/>
              </a:rPr>
              <a:t>Presidential Fellow</a:t>
            </a:r>
          </a:p>
          <a:p>
            <a:pPr marL="0" indent="0" algn="ctr" eaLnBrk="1" hangingPunct="1">
              <a:buFont typeface="Arial" charset="0"/>
              <a:buNone/>
            </a:pPr>
            <a:r>
              <a:rPr lang="en-US" sz="1400" dirty="0" smtClean="0">
                <a:latin typeface="Book Antiqua" pitchFamily="18" charset="0"/>
              </a:rPr>
              <a:t>mkrebs@unm.edu </a:t>
            </a:r>
          </a:p>
          <a:p>
            <a:pPr marL="0" indent="0" algn="ctr" eaLnBrk="1" hangingPunct="1">
              <a:buFont typeface="Arial" charset="0"/>
              <a:buNone/>
            </a:pPr>
            <a:endParaRPr lang="en-US" sz="1400" dirty="0" smtClean="0">
              <a:latin typeface="Book Antiqua" pitchFamily="18" charset="0"/>
            </a:endParaRPr>
          </a:p>
          <a:p>
            <a:pPr marL="0" indent="0" algn="ctr" eaLnBrk="1" hangingPunct="1">
              <a:buFont typeface="Arial" charset="0"/>
              <a:buNone/>
            </a:pPr>
            <a:endParaRPr lang="en-US" sz="1400" dirty="0" smtClean="0">
              <a:latin typeface="Book Antiqua" pitchFamily="18" charset="0"/>
            </a:endParaRPr>
          </a:p>
          <a:p>
            <a:pPr marL="0" indent="0" algn="ctr" eaLnBrk="1" hangingPunct="1">
              <a:buFont typeface="Wingdings 2" pitchFamily="18" charset="2"/>
              <a:buNone/>
            </a:pPr>
            <a:r>
              <a:rPr lang="en-US" sz="1400" dirty="0" err="1" smtClean="0">
                <a:latin typeface="Book Antiqua" pitchFamily="18" charset="0"/>
              </a:rPr>
              <a:t>Kiran</a:t>
            </a:r>
            <a:r>
              <a:rPr lang="en-US" sz="1400" dirty="0" smtClean="0">
                <a:latin typeface="Book Antiqua" pitchFamily="18" charset="0"/>
              </a:rPr>
              <a:t> </a:t>
            </a:r>
            <a:r>
              <a:rPr lang="en-US" sz="1400" dirty="0" err="1" smtClean="0">
                <a:latin typeface="Book Antiqua" pitchFamily="18" charset="0"/>
              </a:rPr>
              <a:t>Katira</a:t>
            </a:r>
            <a:endParaRPr lang="en-US" sz="1400" dirty="0" smtClean="0">
              <a:latin typeface="Book Antiqua" pitchFamily="18" charset="0"/>
            </a:endParaRPr>
          </a:p>
          <a:p>
            <a:pPr marL="0" indent="0" algn="ctr" eaLnBrk="1" hangingPunct="1">
              <a:buFont typeface="Wingdings 2" pitchFamily="18" charset="2"/>
              <a:buNone/>
            </a:pPr>
            <a:r>
              <a:rPr lang="en-US" sz="1400" dirty="0" smtClean="0">
                <a:latin typeface="Book Antiqua" pitchFamily="18" charset="0"/>
              </a:rPr>
              <a:t>Director</a:t>
            </a:r>
          </a:p>
          <a:p>
            <a:pPr marL="0" indent="0" algn="ctr" eaLnBrk="1" hangingPunct="1">
              <a:buFont typeface="Wingdings 2" pitchFamily="18" charset="2"/>
              <a:buNone/>
            </a:pPr>
            <a:r>
              <a:rPr lang="en-US" sz="1400" dirty="0" smtClean="0">
                <a:latin typeface="Book Antiqua" pitchFamily="18" charset="0"/>
              </a:rPr>
              <a:t>Community Engagement Center</a:t>
            </a:r>
          </a:p>
          <a:p>
            <a:pPr marL="0" indent="0" algn="ctr" eaLnBrk="1" hangingPunct="1">
              <a:buFont typeface="Wingdings 2" pitchFamily="18" charset="2"/>
              <a:buNone/>
            </a:pPr>
            <a:r>
              <a:rPr lang="en-US" sz="1400" dirty="0" smtClean="0">
                <a:latin typeface="Book Antiqua" pitchFamily="18" charset="0"/>
              </a:rPr>
              <a:t>kiru2u@yahoo.com</a:t>
            </a:r>
          </a:p>
          <a:p>
            <a:pPr marL="0" indent="0" algn="ctr" eaLnBrk="1" hangingPunct="1">
              <a:buFont typeface="Arial" charset="0"/>
              <a:buNone/>
            </a:pPr>
            <a:endParaRPr lang="en-US" sz="1400" dirty="0" smtClean="0">
              <a:latin typeface="Book Antiqua" pitchFamily="18" charset="0"/>
            </a:endParaRPr>
          </a:p>
          <a:p>
            <a:pPr marL="0" indent="0" eaLnBrk="1" hangingPunct="1">
              <a:buFont typeface="Arial" charset="0"/>
              <a:buNone/>
            </a:pPr>
            <a:endParaRPr lang="en-US" sz="2600" dirty="0" smtClean="0"/>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34137" b="32932"/>
          <a:stretch/>
        </p:blipFill>
        <p:spPr bwMode="auto">
          <a:xfrm>
            <a:off x="3581400" y="5951621"/>
            <a:ext cx="2362200" cy="561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032248"/>
          </a:xfrm>
        </p:spPr>
        <p:txBody>
          <a:bodyPr/>
          <a:lstStyle/>
          <a:p>
            <a:pPr marL="0" indent="0" algn="ctr">
              <a:buNone/>
            </a:pPr>
            <a:r>
              <a:rPr lang="en-US" sz="3600" b="1" dirty="0" smtClean="0">
                <a:solidFill>
                  <a:schemeClr val="bg2"/>
                </a:solidFill>
                <a:latin typeface="Book Antiqua" pitchFamily="18" charset="0"/>
              </a:rPr>
              <a:t>Idea </a:t>
            </a:r>
            <a:r>
              <a:rPr lang="en-US" sz="3600" b="1" dirty="0">
                <a:solidFill>
                  <a:schemeClr val="bg2"/>
                </a:solidFill>
                <a:latin typeface="Book Antiqua" pitchFamily="18" charset="0"/>
              </a:rPr>
              <a:t>of </a:t>
            </a:r>
            <a:r>
              <a:rPr lang="en-US" sz="3600" b="1" dirty="0" err="1" smtClean="0">
                <a:solidFill>
                  <a:schemeClr val="bg2"/>
                </a:solidFill>
                <a:latin typeface="Book Antiqua" pitchFamily="18" charset="0"/>
              </a:rPr>
              <a:t>TeacherCorps</a:t>
            </a:r>
            <a:endParaRPr lang="en-US" sz="3600" b="1" dirty="0" smtClean="0">
              <a:solidFill>
                <a:schemeClr val="bg2"/>
              </a:solidFill>
              <a:latin typeface="Book Antiqua" pitchFamily="18" charset="0"/>
            </a:endParaRPr>
          </a:p>
          <a:p>
            <a:pPr marL="0" indent="0">
              <a:buNone/>
            </a:pPr>
            <a:endParaRPr lang="en-US" sz="1400" dirty="0">
              <a:latin typeface="Book Antiqua" pitchFamily="18" charset="0"/>
            </a:endParaRPr>
          </a:p>
          <a:p>
            <a:r>
              <a:rPr lang="en-US" sz="1600" dirty="0" err="1" smtClean="0">
                <a:latin typeface="Book Antiqua" pitchFamily="18" charset="0"/>
              </a:rPr>
              <a:t>TeacherCorps</a:t>
            </a:r>
            <a:r>
              <a:rPr lang="en-US" sz="1600" dirty="0" smtClean="0">
                <a:latin typeface="Book Antiqua" pitchFamily="18" charset="0"/>
              </a:rPr>
              <a:t> </a:t>
            </a:r>
            <a:r>
              <a:rPr lang="en-US" sz="1600" dirty="0">
                <a:latin typeface="Book Antiqua" pitchFamily="18" charset="0"/>
              </a:rPr>
              <a:t>was established through the Higher Education Act of 1965 to improve teaching in predominantly low-income areas. </a:t>
            </a:r>
            <a:endParaRPr lang="en-US" sz="1600" dirty="0">
              <a:latin typeface="Book Antiqua" pitchFamily="18" charset="0"/>
            </a:endParaRPr>
          </a:p>
          <a:p>
            <a:endParaRPr lang="en-US" sz="1600" dirty="0" smtClean="0">
              <a:latin typeface="Book Antiqua" pitchFamily="18" charset="0"/>
            </a:endParaRPr>
          </a:p>
          <a:p>
            <a:r>
              <a:rPr lang="en-US" sz="1600" dirty="0">
                <a:latin typeface="Book Antiqua" pitchFamily="18" charset="0"/>
              </a:rPr>
              <a:t>I</a:t>
            </a:r>
            <a:r>
              <a:rPr lang="en-US" sz="1600" dirty="0" smtClean="0">
                <a:latin typeface="Book Antiqua" pitchFamily="18" charset="0"/>
              </a:rPr>
              <a:t>nterns </a:t>
            </a:r>
            <a:r>
              <a:rPr lang="en-US" sz="1600" dirty="0">
                <a:latin typeface="Book Antiqua" pitchFamily="18" charset="0"/>
              </a:rPr>
              <a:t>under the supervision of master teachers are provided workshops by local colleges, public schools, and community </a:t>
            </a:r>
            <a:r>
              <a:rPr lang="en-US" sz="1600" dirty="0" smtClean="0">
                <a:latin typeface="Book Antiqua" pitchFamily="18" charset="0"/>
              </a:rPr>
              <a:t>organizations. The </a:t>
            </a:r>
            <a:r>
              <a:rPr lang="en-US" sz="1600" dirty="0">
                <a:latin typeface="Book Antiqua" pitchFamily="18" charset="0"/>
              </a:rPr>
              <a:t>workshops give them a better understanding and context of low socioeconomic communities of color, enabling them to more effectively teach in inner city elementary </a:t>
            </a:r>
            <a:r>
              <a:rPr lang="en-US" sz="1600" dirty="0" smtClean="0">
                <a:latin typeface="Book Antiqua" pitchFamily="18" charset="0"/>
              </a:rPr>
              <a:t>schools.</a:t>
            </a:r>
            <a:endParaRPr lang="en-US" sz="1600" dirty="0" smtClean="0">
              <a:latin typeface="Book Antiqua" pitchFamily="18" charset="0"/>
            </a:endParaRPr>
          </a:p>
          <a:p>
            <a:endParaRPr lang="en-US" sz="1600" dirty="0">
              <a:latin typeface="Book Antiqua" pitchFamily="18" charset="0"/>
            </a:endParaRPr>
          </a:p>
          <a:p>
            <a:r>
              <a:rPr lang="en-US" sz="1600" dirty="0" smtClean="0">
                <a:latin typeface="Book Antiqua" pitchFamily="18" charset="0"/>
              </a:rPr>
              <a:t>The </a:t>
            </a:r>
            <a:r>
              <a:rPr lang="en-US" sz="1600" dirty="0">
                <a:latin typeface="Book Antiqua" pitchFamily="18" charset="0"/>
              </a:rPr>
              <a:t>interns and their team leaders participated in and developed community engagement/service learning activities in various neighborhoods.  </a:t>
            </a:r>
            <a:endParaRPr lang="en-US" sz="1600" dirty="0" smtClean="0">
              <a:latin typeface="Book Antiqua" pitchFamily="18" charset="0"/>
            </a:endParaRPr>
          </a:p>
          <a:p>
            <a:pPr marL="0" indent="0">
              <a:buNone/>
            </a:pPr>
            <a:endParaRPr lang="en-US" sz="1600" dirty="0">
              <a:latin typeface="Book Antiqua" pitchFamily="18" charset="0"/>
            </a:endParaRPr>
          </a:p>
          <a:p>
            <a:r>
              <a:rPr lang="en-US" sz="1600" dirty="0" smtClean="0">
                <a:latin typeface="Book Antiqua" pitchFamily="18" charset="0"/>
              </a:rPr>
              <a:t>The </a:t>
            </a:r>
            <a:r>
              <a:rPr lang="en-US" sz="1600" dirty="0">
                <a:latin typeface="Book Antiqua" pitchFamily="18" charset="0"/>
              </a:rPr>
              <a:t>University of New </a:t>
            </a:r>
            <a:r>
              <a:rPr lang="en-US" sz="1600" dirty="0" smtClean="0">
                <a:latin typeface="Book Antiqua" pitchFamily="18" charset="0"/>
              </a:rPr>
              <a:t>Mexico’s Department of Teacher </a:t>
            </a:r>
            <a:r>
              <a:rPr lang="en-US" sz="1600" dirty="0">
                <a:latin typeface="Book Antiqua" pitchFamily="18" charset="0"/>
              </a:rPr>
              <a:t>Education and Community </a:t>
            </a:r>
            <a:r>
              <a:rPr lang="en-US" sz="1600" dirty="0" smtClean="0">
                <a:latin typeface="Book Antiqua" pitchFamily="18" charset="0"/>
              </a:rPr>
              <a:t>Engagement Center </a:t>
            </a:r>
            <a:r>
              <a:rPr lang="en-US" sz="1600" dirty="0">
                <a:latin typeface="Book Antiqua" pitchFamily="18" charset="0"/>
              </a:rPr>
              <a:t>has revitalized this </a:t>
            </a:r>
            <a:r>
              <a:rPr lang="en-US" sz="1600" dirty="0" err="1">
                <a:latin typeface="Book Antiqua" pitchFamily="18" charset="0"/>
              </a:rPr>
              <a:t>TeacherCorps</a:t>
            </a:r>
            <a:r>
              <a:rPr lang="en-US" sz="1600" dirty="0">
                <a:latin typeface="Book Antiqua" pitchFamily="18" charset="0"/>
              </a:rPr>
              <a:t> idea in connection </a:t>
            </a:r>
            <a:r>
              <a:rPr lang="en-US" sz="1600" dirty="0" smtClean="0">
                <a:latin typeface="Book Antiqua" pitchFamily="18" charset="0"/>
              </a:rPr>
              <a:t>to</a:t>
            </a:r>
            <a:r>
              <a:rPr lang="en-US" sz="1600" dirty="0" smtClean="0">
                <a:latin typeface="Book Antiqua" pitchFamily="18" charset="0"/>
              </a:rPr>
              <a:t> AmeriCorps with foci on critical pedagogy and service learning.</a:t>
            </a: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67200" y="5943600"/>
            <a:ext cx="762000" cy="55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974674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183563" cy="1052513"/>
          </a:xfrm>
        </p:spPr>
        <p:txBody>
          <a:bodyPr wrap="square" lIns="91440" tIns="45720" rIns="91440" bIns="45720" numCol="1" anchorCtr="0" compatLnSpc="1">
            <a:prstTxWarp prst="textNoShape">
              <a:avLst/>
            </a:prstTxWarp>
            <a:normAutofit/>
          </a:bodyPr>
          <a:lstStyle/>
          <a:p>
            <a:pPr algn="ctr" eaLnBrk="1" hangingPunct="1">
              <a:defRPr/>
            </a:pPr>
            <a:r>
              <a:rPr lang="en-US" dirty="0" smtClean="0">
                <a:solidFill>
                  <a:schemeClr val="bg2"/>
                </a:solidFill>
                <a:effectLst/>
                <a:latin typeface="Book Antiqua" pitchFamily="18" charset="0"/>
              </a:rPr>
              <a:t>Connecting AmeriCorps</a:t>
            </a:r>
          </a:p>
        </p:txBody>
      </p:sp>
      <p:sp>
        <p:nvSpPr>
          <p:cNvPr id="8195" name="Rectangle 2"/>
          <p:cNvSpPr>
            <a:spLocks noChangeArrowheads="1"/>
          </p:cNvSpPr>
          <p:nvPr/>
        </p:nvSpPr>
        <p:spPr bwMode="auto">
          <a:xfrm>
            <a:off x="533400" y="1676400"/>
            <a:ext cx="8153400" cy="4893647"/>
          </a:xfrm>
          <a:prstGeom prst="rect">
            <a:avLst/>
          </a:prstGeom>
          <a:noFill/>
          <a:ln w="9525">
            <a:noFill/>
            <a:miter lim="800000"/>
            <a:headEnd/>
            <a:tailEnd/>
          </a:ln>
        </p:spPr>
        <p:txBody>
          <a:bodyPr>
            <a:spAutoFit/>
          </a:bodyPr>
          <a:lstStyle/>
          <a:p>
            <a:r>
              <a:rPr lang="en-US" sz="1600" dirty="0">
                <a:latin typeface="Book Antiqua" pitchFamily="18" charset="0"/>
              </a:rPr>
              <a:t>AmeriCorps is “a program of the Corporation for National and Community Service,</a:t>
            </a:r>
            <a:r>
              <a:rPr lang="en-US" sz="1600" b="1" dirty="0">
                <a:latin typeface="Book Antiqua" pitchFamily="18" charset="0"/>
                <a:hlinkClick r:id="rId3"/>
              </a:rPr>
              <a:t> </a:t>
            </a:r>
            <a:r>
              <a:rPr lang="en-US" sz="1600" dirty="0">
                <a:latin typeface="Book Antiqua" pitchFamily="18" charset="0"/>
              </a:rPr>
              <a:t>an independent federal agency whose mission is to improve lives, strengthen communities, and foster civic engagement through service and volunteering.”</a:t>
            </a:r>
          </a:p>
          <a:p>
            <a:endParaRPr lang="en-US" sz="1600" dirty="0">
              <a:latin typeface="Book Antiqua" pitchFamily="18" charset="0"/>
            </a:endParaRPr>
          </a:p>
          <a:p>
            <a:r>
              <a:rPr lang="en-US" sz="1600" dirty="0" smtClean="0">
                <a:latin typeface="Book Antiqua" pitchFamily="18" charset="0"/>
              </a:rPr>
              <a:t>AmeriCorps </a:t>
            </a:r>
            <a:r>
              <a:rPr lang="en-US" sz="1600" dirty="0">
                <a:latin typeface="Book Antiqua" pitchFamily="18" charset="0"/>
              </a:rPr>
              <a:t>Educational Award </a:t>
            </a:r>
            <a:r>
              <a:rPr lang="en-US" sz="1600" dirty="0" smtClean="0">
                <a:latin typeface="Book Antiqua" pitchFamily="18" charset="0"/>
              </a:rPr>
              <a:t>can be used </a:t>
            </a:r>
            <a:r>
              <a:rPr lang="en-US" sz="1600" dirty="0">
                <a:latin typeface="Book Antiqua" pitchFamily="18" charset="0"/>
              </a:rPr>
              <a:t>to pay for college or pay back qualified student loans upon completion of term of service.</a:t>
            </a:r>
          </a:p>
          <a:p>
            <a:endParaRPr lang="en-US" sz="1600" dirty="0">
              <a:latin typeface="Book Antiqua" pitchFamily="18" charset="0"/>
            </a:endParaRPr>
          </a:p>
          <a:p>
            <a:r>
              <a:rPr lang="en-US" sz="1600" dirty="0" smtClean="0">
                <a:latin typeface="Book Antiqua" pitchFamily="18" charset="0"/>
              </a:rPr>
              <a:t>UNM </a:t>
            </a:r>
            <a:r>
              <a:rPr lang="en-US" sz="1600" dirty="0" err="1" smtClean="0">
                <a:latin typeface="Book Antiqua" pitchFamily="18" charset="0"/>
              </a:rPr>
              <a:t>TeacherCorps</a:t>
            </a:r>
            <a:r>
              <a:rPr lang="en-US" sz="1600" dirty="0" smtClean="0">
                <a:latin typeface="Book Antiqua" pitchFamily="18" charset="0"/>
              </a:rPr>
              <a:t> are enrolled in 900 hours of service.  They will receive approximately $2700 after successful completion of term.</a:t>
            </a:r>
          </a:p>
          <a:p>
            <a:endParaRPr lang="en-US" sz="1600" dirty="0" smtClean="0">
              <a:latin typeface="Book Antiqua" pitchFamily="18" charset="0"/>
            </a:endParaRPr>
          </a:p>
          <a:p>
            <a:pPr algn="ctr"/>
            <a:endParaRPr lang="en-US" sz="1600" dirty="0" smtClean="0">
              <a:solidFill>
                <a:srgbClr val="C00000"/>
              </a:solidFill>
              <a:latin typeface="Book Antiqua" pitchFamily="18" charset="0"/>
            </a:endParaRPr>
          </a:p>
          <a:p>
            <a:pPr algn="ctr"/>
            <a:r>
              <a:rPr lang="en-US" sz="1600" dirty="0" smtClean="0">
                <a:solidFill>
                  <a:schemeClr val="bg2"/>
                </a:solidFill>
                <a:latin typeface="Book Antiqua" pitchFamily="18" charset="0"/>
              </a:rPr>
              <a:t>Eligibility:  </a:t>
            </a:r>
          </a:p>
          <a:p>
            <a:pPr lvl="5">
              <a:buFont typeface="Wingdings" pitchFamily="2" charset="2"/>
              <a:buChar char="ü"/>
            </a:pPr>
            <a:r>
              <a:rPr lang="en-US" sz="1600" dirty="0" smtClean="0">
                <a:latin typeface="Book Antiqua" pitchFamily="18" charset="0"/>
              </a:rPr>
              <a:t>  US Citizen or permanent resident</a:t>
            </a:r>
          </a:p>
          <a:p>
            <a:pPr algn="ctr">
              <a:spcBef>
                <a:spcPts val="0"/>
              </a:spcBef>
              <a:spcAft>
                <a:spcPts val="0"/>
              </a:spcAft>
              <a:buFont typeface="Wingdings" pitchFamily="2" charset="2"/>
              <a:buChar char="ü"/>
            </a:pPr>
            <a:r>
              <a:rPr lang="en-US" sz="1600" dirty="0" smtClean="0">
                <a:latin typeface="Book Antiqua" pitchFamily="18" charset="0"/>
              </a:rPr>
              <a:t>  17 years and older</a:t>
            </a:r>
          </a:p>
          <a:p>
            <a:pPr algn="ctr">
              <a:spcBef>
                <a:spcPts val="0"/>
              </a:spcBef>
              <a:spcAft>
                <a:spcPts val="0"/>
              </a:spcAft>
              <a:buFont typeface="Wingdings" pitchFamily="2" charset="2"/>
              <a:buChar char="ü"/>
            </a:pPr>
            <a:r>
              <a:rPr lang="en-US" sz="1600" dirty="0" smtClean="0">
                <a:latin typeface="Book Antiqua" pitchFamily="18" charset="0"/>
              </a:rPr>
              <a:t>  No felonies</a:t>
            </a:r>
          </a:p>
          <a:p>
            <a:endParaRPr lang="en-US" sz="1600" dirty="0">
              <a:latin typeface="Book Antiqua" pitchFamily="18" charset="0"/>
            </a:endParaRPr>
          </a:p>
          <a:p>
            <a:endParaRPr lang="en-US" sz="1400" dirty="0">
              <a:latin typeface="Book Antiqua" pitchFamily="18" charset="0"/>
            </a:endParaRPr>
          </a:p>
          <a:p>
            <a:endParaRPr lang="en-US" sz="1400" dirty="0">
              <a:latin typeface="Book Antiqua" pitchFamily="18" charset="0"/>
            </a:endParaRPr>
          </a:p>
          <a:p>
            <a:endParaRPr lang="en-US" sz="1400" dirty="0">
              <a:latin typeface="Book Antiqua" pitchFamily="18" charset="0"/>
            </a:endParaRPr>
          </a:p>
          <a:p>
            <a:endParaRPr lang="en-US" sz="1400" dirty="0">
              <a:latin typeface="Book Antiqua" pitchFamily="18" charset="0"/>
            </a:endParaRPr>
          </a:p>
        </p:txBody>
      </p:sp>
      <p:pic>
        <p:nvPicPr>
          <p:cNvPr id="8197" name="Picture 5" descr="http://ts4.mm.bing.net/images/thumbnail.aspx?q=1610647407443&amp;id=20fef8ce6abea32971c30292d93724aa&amp;url=http%3a%2f%2fthemoderatevoice.com%2fwordpress-engine%2ffiles%2f2009-june%2famericorps.jpg"/>
          <p:cNvPicPr>
            <a:picLocks noChangeAspect="1" noChangeArrowheads="1"/>
          </p:cNvPicPr>
          <p:nvPr/>
        </p:nvPicPr>
        <p:blipFill>
          <a:blip r:embed="rId4" cstate="print"/>
          <a:srcRect/>
          <a:stretch>
            <a:fillRect/>
          </a:stretch>
        </p:blipFill>
        <p:spPr bwMode="auto">
          <a:xfrm>
            <a:off x="4419600" y="5943600"/>
            <a:ext cx="647700" cy="571500"/>
          </a:xfrm>
          <a:prstGeom prst="rect">
            <a:avLst/>
          </a:prstGeom>
          <a:solidFill>
            <a:schemeClr val="bg1">
              <a:lumMod val="75000"/>
            </a:schemeClr>
          </a:solid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2145911" y="1997886"/>
            <a:ext cx="4957445" cy="3266123"/>
            <a:chOff x="807720" y="1192530"/>
            <a:chExt cx="4957445" cy="3266123"/>
          </a:xfrm>
        </p:grpSpPr>
        <p:sp>
          <p:nvSpPr>
            <p:cNvPr id="7" name="AutoShape 2"/>
            <p:cNvSpPr>
              <a:spLocks noChangeArrowheads="1"/>
            </p:cNvSpPr>
            <p:nvPr/>
          </p:nvSpPr>
          <p:spPr bwMode="auto">
            <a:xfrm>
              <a:off x="1666875" y="1695450"/>
              <a:ext cx="3190875" cy="2557780"/>
            </a:xfrm>
            <a:prstGeom prst="triangle">
              <a:avLst>
                <a:gd name="adj" fmla="val 50019"/>
              </a:avLst>
            </a:prstGeom>
            <a:solidFill>
              <a:schemeClr val="bg1">
                <a:lumMod val="75000"/>
              </a:schemeClr>
            </a:solidFill>
            <a:ln w="38100">
              <a:solidFill>
                <a:schemeClr val="tx1">
                  <a:lumMod val="100000"/>
                  <a:lumOff val="0"/>
                </a:schemeClr>
              </a:solidFill>
              <a:miter lim="800000"/>
              <a:headEnd/>
              <a:tailEnd/>
            </a:ln>
          </p:spPr>
          <p:txBody>
            <a:bodyPr rot="0" vert="horz" wrap="square" lIns="91440" tIns="45720" rIns="91440" bIns="45720" anchor="t" anchorCtr="0" upright="1">
              <a:noAutofit/>
            </a:bodyPr>
            <a:lstStyle/>
            <a:p>
              <a:endParaRPr lang="en-US"/>
            </a:p>
          </p:txBody>
        </p:sp>
        <p:sp>
          <p:nvSpPr>
            <p:cNvPr id="8" name="AutoShape 8"/>
            <p:cNvSpPr>
              <a:spLocks noChangeArrowheads="1"/>
            </p:cNvSpPr>
            <p:nvPr/>
          </p:nvSpPr>
          <p:spPr bwMode="auto">
            <a:xfrm rot="5400000">
              <a:off x="3152775" y="-1152525"/>
              <a:ext cx="267335" cy="4957445"/>
            </a:xfrm>
            <a:prstGeom prst="moon">
              <a:avLst>
                <a:gd name="adj" fmla="val 50000"/>
              </a:avLst>
            </a:prstGeom>
            <a:solidFill>
              <a:schemeClr val="tx1">
                <a:lumMod val="100000"/>
                <a:lumOff val="0"/>
              </a:schemeClr>
            </a:solidFill>
            <a:ln w="9525">
              <a:solidFill>
                <a:srgbClr val="000000"/>
              </a:solidFill>
              <a:miter lim="800000"/>
              <a:headEnd/>
              <a:tailEnd/>
            </a:ln>
          </p:spPr>
          <p:txBody>
            <a:bodyPr rot="0" vert="horz" wrap="square" lIns="91440" tIns="45720" rIns="91440" bIns="45720" anchor="t" anchorCtr="0" upright="1">
              <a:noAutofit/>
            </a:bodyPr>
            <a:lstStyle/>
            <a:p>
              <a:endParaRPr lang="en-US"/>
            </a:p>
          </p:txBody>
        </p:sp>
        <p:sp>
          <p:nvSpPr>
            <p:cNvPr id="14" name="AutoShape 14"/>
            <p:cNvSpPr>
              <a:spLocks noChangeArrowheads="1"/>
            </p:cNvSpPr>
            <p:nvPr/>
          </p:nvSpPr>
          <p:spPr bwMode="auto">
            <a:xfrm rot="16200000">
              <a:off x="3095625" y="2876550"/>
              <a:ext cx="119380" cy="3044825"/>
            </a:xfrm>
            <a:prstGeom prst="moon">
              <a:avLst>
                <a:gd name="adj" fmla="val 50000"/>
              </a:avLst>
            </a:prstGeom>
            <a:solidFill>
              <a:schemeClr val="accent2"/>
            </a:solidFill>
            <a:ln w="9525">
              <a:solidFill>
                <a:srgbClr val="C00000"/>
              </a:solidFill>
              <a:miter lim="800000"/>
              <a:headEnd/>
              <a:tailEnd/>
            </a:ln>
          </p:spPr>
          <p:txBody>
            <a:bodyPr rot="0" vert="horz" wrap="square" lIns="91440" tIns="45720" rIns="91440" bIns="45720" anchor="t" anchorCtr="0" upright="1">
              <a:noAutofit/>
            </a:bodyPr>
            <a:lstStyle/>
            <a:p>
              <a:endParaRPr lang="en-US"/>
            </a:p>
          </p:txBody>
        </p:sp>
        <p:sp>
          <p:nvSpPr>
            <p:cNvPr id="17" name="AutoShape 12"/>
            <p:cNvSpPr>
              <a:spLocks noChangeArrowheads="1"/>
            </p:cNvSpPr>
            <p:nvPr/>
          </p:nvSpPr>
          <p:spPr bwMode="auto">
            <a:xfrm rot="8989250">
              <a:off x="4171950" y="1514475"/>
              <a:ext cx="116205" cy="2677160"/>
            </a:xfrm>
            <a:prstGeom prst="moon">
              <a:avLst>
                <a:gd name="adj" fmla="val 50000"/>
              </a:avLst>
            </a:prstGeom>
            <a:solidFill>
              <a:schemeClr val="accent2"/>
            </a:solidFill>
            <a:ln>
              <a:noFill/>
            </a:ln>
            <a:extLst>
              <a:ext uri="{91240B29-F687-4F45-9708-019B960494DF}">
                <a14:hiddenLine xmlns:a14="http://schemas.microsoft.com/office/drawing/2010/main" w="9525">
                  <a:solidFill>
                    <a:srgbClr val="C00000"/>
                  </a:solidFill>
                  <a:miter lim="800000"/>
                  <a:headEnd/>
                  <a:tailEnd/>
                </a14:hiddenLine>
              </a:ext>
            </a:extLst>
          </p:spPr>
          <p:txBody>
            <a:bodyPr rot="0" vert="horz" wrap="square" lIns="91440" tIns="45720" rIns="91440" bIns="45720" anchor="t" anchorCtr="0" upright="1">
              <a:noAutofit/>
            </a:bodyPr>
            <a:lstStyle/>
            <a:p>
              <a:endParaRPr lang="en-US"/>
            </a:p>
          </p:txBody>
        </p:sp>
        <p:sp>
          <p:nvSpPr>
            <p:cNvPr id="18" name="AutoShape 13"/>
            <p:cNvSpPr>
              <a:spLocks noChangeArrowheads="1"/>
            </p:cNvSpPr>
            <p:nvPr/>
          </p:nvSpPr>
          <p:spPr bwMode="auto">
            <a:xfrm rot="1913071">
              <a:off x="2200275" y="1514475"/>
              <a:ext cx="92075" cy="2729865"/>
            </a:xfrm>
            <a:prstGeom prst="moon">
              <a:avLst>
                <a:gd name="adj" fmla="val 50000"/>
              </a:avLst>
            </a:prstGeom>
            <a:solidFill>
              <a:schemeClr val="accent2"/>
            </a:solidFill>
            <a:ln w="9525">
              <a:solidFill>
                <a:srgbClr val="C00000"/>
              </a:solidFill>
              <a:miter lim="800000"/>
              <a:headEnd/>
              <a:tailEnd/>
            </a:ln>
          </p:spPr>
          <p:txBody>
            <a:bodyPr rot="0" vert="horz" wrap="square" lIns="91440" tIns="45720" rIns="91440" bIns="45720" anchor="t" anchorCtr="0" upright="1">
              <a:noAutofit/>
            </a:bodyPr>
            <a:lstStyle/>
            <a:p>
              <a:endParaRPr lang="en-US"/>
            </a:p>
          </p:txBody>
        </p:sp>
      </p:grpSp>
      <p:sp>
        <p:nvSpPr>
          <p:cNvPr id="2" name="TextBox 1"/>
          <p:cNvSpPr txBox="1"/>
          <p:nvPr/>
        </p:nvSpPr>
        <p:spPr>
          <a:xfrm>
            <a:off x="3375435" y="1633097"/>
            <a:ext cx="3284697" cy="276999"/>
          </a:xfrm>
          <a:prstGeom prst="rect">
            <a:avLst/>
          </a:prstGeom>
          <a:noFill/>
        </p:spPr>
        <p:txBody>
          <a:bodyPr wrap="square" rtlCol="0">
            <a:spAutoFit/>
          </a:bodyPr>
          <a:lstStyle/>
          <a:p>
            <a:r>
              <a:rPr lang="en-US" sz="1200" dirty="0" smtClean="0">
                <a:latin typeface="Book Antiqua" pitchFamily="18" charset="0"/>
              </a:rPr>
              <a:t>Community-Based Organizations</a:t>
            </a:r>
            <a:endParaRPr lang="en-US" sz="1200" dirty="0">
              <a:latin typeface="Book Antiqua" pitchFamily="18" charset="0"/>
            </a:endParaRPr>
          </a:p>
        </p:txBody>
      </p:sp>
      <p:sp>
        <p:nvSpPr>
          <p:cNvPr id="3" name="Rectangle 2"/>
          <p:cNvSpPr/>
          <p:nvPr/>
        </p:nvSpPr>
        <p:spPr>
          <a:xfrm>
            <a:off x="2714071" y="2819400"/>
            <a:ext cx="1096775" cy="276999"/>
          </a:xfrm>
          <a:prstGeom prst="rect">
            <a:avLst/>
          </a:prstGeom>
        </p:spPr>
        <p:txBody>
          <a:bodyPr wrap="none">
            <a:spAutoFit/>
          </a:bodyPr>
          <a:lstStyle/>
          <a:p>
            <a:r>
              <a:rPr lang="en-US" sz="1200" dirty="0" smtClean="0">
                <a:solidFill>
                  <a:schemeClr val="bg2"/>
                </a:solidFill>
                <a:latin typeface="Book Antiqua" pitchFamily="18" charset="0"/>
              </a:rPr>
              <a:t>K-12 Schools</a:t>
            </a:r>
            <a:endParaRPr lang="en-US" sz="1200" dirty="0">
              <a:solidFill>
                <a:schemeClr val="bg2"/>
              </a:solidFill>
              <a:latin typeface="Book Antiqua" pitchFamily="18" charset="0"/>
            </a:endParaRPr>
          </a:p>
        </p:txBody>
      </p:sp>
      <p:sp>
        <p:nvSpPr>
          <p:cNvPr id="5" name="TextBox 4"/>
          <p:cNvSpPr txBox="1"/>
          <p:nvPr/>
        </p:nvSpPr>
        <p:spPr>
          <a:xfrm>
            <a:off x="5620058" y="2694891"/>
            <a:ext cx="1786891" cy="1015663"/>
          </a:xfrm>
          <a:prstGeom prst="rect">
            <a:avLst/>
          </a:prstGeom>
          <a:noFill/>
        </p:spPr>
        <p:txBody>
          <a:bodyPr wrap="square" rtlCol="0">
            <a:spAutoFit/>
          </a:bodyPr>
          <a:lstStyle/>
          <a:p>
            <a:r>
              <a:rPr lang="en-US" sz="1200" dirty="0" smtClean="0">
                <a:solidFill>
                  <a:schemeClr val="bg2"/>
                </a:solidFill>
                <a:latin typeface="Book Antiqua" pitchFamily="18" charset="0"/>
              </a:rPr>
              <a:t>Before- and </a:t>
            </a:r>
          </a:p>
          <a:p>
            <a:r>
              <a:rPr lang="en-US" sz="1200" dirty="0" smtClean="0">
                <a:solidFill>
                  <a:schemeClr val="bg2"/>
                </a:solidFill>
                <a:latin typeface="Book Antiqua" pitchFamily="18" charset="0"/>
              </a:rPr>
              <a:t>After-school </a:t>
            </a:r>
          </a:p>
          <a:p>
            <a:r>
              <a:rPr lang="en-US" sz="1200" dirty="0" smtClean="0">
                <a:solidFill>
                  <a:schemeClr val="bg2"/>
                </a:solidFill>
                <a:latin typeface="Book Antiqua" pitchFamily="18" charset="0"/>
              </a:rPr>
              <a:t>Programs/</a:t>
            </a:r>
          </a:p>
          <a:p>
            <a:r>
              <a:rPr lang="en-US" sz="1200" dirty="0" smtClean="0">
                <a:solidFill>
                  <a:schemeClr val="bg2"/>
                </a:solidFill>
                <a:latin typeface="Book Antiqua" pitchFamily="18" charset="0"/>
              </a:rPr>
              <a:t>Family Engagement </a:t>
            </a:r>
          </a:p>
          <a:p>
            <a:r>
              <a:rPr lang="en-US" sz="1200" dirty="0" smtClean="0">
                <a:solidFill>
                  <a:schemeClr val="bg2"/>
                </a:solidFill>
                <a:latin typeface="Book Antiqua" pitchFamily="18" charset="0"/>
              </a:rPr>
              <a:t>Centers</a:t>
            </a:r>
            <a:endParaRPr lang="en-US" sz="1200" dirty="0">
              <a:solidFill>
                <a:schemeClr val="bg2"/>
              </a:solidFill>
              <a:latin typeface="Book Antiqua" pitchFamily="18" charset="0"/>
            </a:endParaRPr>
          </a:p>
        </p:txBody>
      </p:sp>
      <p:sp>
        <p:nvSpPr>
          <p:cNvPr id="16" name="TextBox 15"/>
          <p:cNvSpPr txBox="1"/>
          <p:nvPr/>
        </p:nvSpPr>
        <p:spPr>
          <a:xfrm>
            <a:off x="3585334" y="5462337"/>
            <a:ext cx="2175509" cy="369332"/>
          </a:xfrm>
          <a:prstGeom prst="rect">
            <a:avLst/>
          </a:prstGeom>
          <a:noFill/>
        </p:spPr>
        <p:txBody>
          <a:bodyPr wrap="square" rtlCol="0">
            <a:spAutoFit/>
          </a:bodyPr>
          <a:lstStyle/>
          <a:p>
            <a:r>
              <a:rPr lang="en-US" sz="1400" dirty="0" err="1" smtClean="0">
                <a:solidFill>
                  <a:schemeClr val="bg2"/>
                </a:solidFill>
                <a:latin typeface="Book Antiqua" pitchFamily="18" charset="0"/>
              </a:rPr>
              <a:t>TeacherCorps</a:t>
            </a:r>
            <a:r>
              <a:rPr lang="en-US" sz="1400" dirty="0" smtClean="0">
                <a:solidFill>
                  <a:schemeClr val="bg2"/>
                </a:solidFill>
                <a:latin typeface="Book Antiqua" pitchFamily="18" charset="0"/>
              </a:rPr>
              <a:t> Members</a:t>
            </a:r>
            <a:r>
              <a:rPr lang="en-US" dirty="0" smtClean="0">
                <a:solidFill>
                  <a:schemeClr val="bg2"/>
                </a:solidFill>
              </a:rPr>
              <a:t> </a:t>
            </a:r>
            <a:endParaRPr lang="en-US" dirty="0">
              <a:solidFill>
                <a:schemeClr val="bg2"/>
              </a:solidFill>
            </a:endParaRPr>
          </a:p>
        </p:txBody>
      </p:sp>
      <p:sp>
        <p:nvSpPr>
          <p:cNvPr id="20" name="TextBox 19"/>
          <p:cNvSpPr txBox="1"/>
          <p:nvPr/>
        </p:nvSpPr>
        <p:spPr>
          <a:xfrm>
            <a:off x="2709670" y="838200"/>
            <a:ext cx="4191000" cy="646331"/>
          </a:xfrm>
          <a:prstGeom prst="rect">
            <a:avLst/>
          </a:prstGeom>
          <a:noFill/>
        </p:spPr>
        <p:txBody>
          <a:bodyPr wrap="square" rtlCol="0">
            <a:spAutoFit/>
          </a:bodyPr>
          <a:lstStyle/>
          <a:p>
            <a:pPr algn="ctr"/>
            <a:r>
              <a:rPr lang="en-US" sz="3600" b="1" dirty="0" smtClean="0">
                <a:solidFill>
                  <a:schemeClr val="bg2"/>
                </a:solidFill>
                <a:latin typeface="Book Antiqua" pitchFamily="18" charset="0"/>
              </a:rPr>
              <a:t>TEACHERCORPS</a:t>
            </a:r>
            <a:endParaRPr lang="en-US" sz="3600" b="1" dirty="0">
              <a:solidFill>
                <a:schemeClr val="bg2"/>
              </a:solidFill>
              <a:latin typeface="Book Antiqua" pitchFamily="18" charset="0"/>
            </a:endParaRPr>
          </a:p>
        </p:txBody>
      </p:sp>
      <p:sp>
        <p:nvSpPr>
          <p:cNvPr id="13" name="AutoShape 16"/>
          <p:cNvSpPr>
            <a:spLocks noChangeArrowheads="1"/>
          </p:cNvSpPr>
          <p:nvPr/>
        </p:nvSpPr>
        <p:spPr bwMode="auto">
          <a:xfrm rot="-1680152">
            <a:off x="2194301" y="2653228"/>
            <a:ext cx="213360" cy="3694430"/>
          </a:xfrm>
          <a:prstGeom prst="moon">
            <a:avLst>
              <a:gd name="adj" fmla="val 50000"/>
            </a:avLst>
          </a:prstGeom>
          <a:solidFill>
            <a:schemeClr val="tx1">
              <a:lumMod val="100000"/>
              <a:lumOff val="0"/>
            </a:schemeClr>
          </a:solidFill>
          <a:ln w="9525">
            <a:solidFill>
              <a:srgbClr val="000000"/>
            </a:solidFill>
            <a:miter lim="800000"/>
            <a:headEnd/>
            <a:tailEnd/>
          </a:ln>
        </p:spPr>
        <p:txBody>
          <a:bodyPr rot="0" vert="horz" wrap="square" lIns="91440" tIns="45720" rIns="91440" bIns="45720" anchor="t" anchorCtr="0" upright="1">
            <a:noAutofit/>
          </a:bodyPr>
          <a:lstStyle/>
          <a:p>
            <a:endParaRPr lang="en-US"/>
          </a:p>
        </p:txBody>
      </p:sp>
      <p:sp>
        <p:nvSpPr>
          <p:cNvPr id="21" name="AutoShape 10"/>
          <p:cNvSpPr>
            <a:spLocks noChangeArrowheads="1"/>
          </p:cNvSpPr>
          <p:nvPr/>
        </p:nvSpPr>
        <p:spPr bwMode="auto">
          <a:xfrm rot="12625998">
            <a:off x="6716319" y="2617333"/>
            <a:ext cx="227965" cy="3771265"/>
          </a:xfrm>
          <a:prstGeom prst="moon">
            <a:avLst>
              <a:gd name="adj" fmla="val 50000"/>
            </a:avLst>
          </a:prstGeom>
          <a:solidFill>
            <a:schemeClr val="tx1">
              <a:lumMod val="100000"/>
              <a:lumOff val="0"/>
            </a:schemeClr>
          </a:solidFill>
          <a:ln w="9525">
            <a:solidFill>
              <a:srgbClr val="000000"/>
            </a:solidFill>
            <a:miter lim="800000"/>
            <a:headEnd/>
            <a:tailEnd/>
          </a:ln>
        </p:spPr>
        <p:txBody>
          <a:bodyPr rot="0" vert="horz" wrap="square" lIns="91440" tIns="45720" rIns="91440" bIns="45720" anchor="t" anchorCtr="0" upright="1">
            <a:noAutofit/>
          </a:bodyPr>
          <a:lstStyle/>
          <a:p>
            <a:endParaRPr lang="en-US"/>
          </a:p>
        </p:txBody>
      </p:sp>
      <p:grpSp>
        <p:nvGrpSpPr>
          <p:cNvPr id="22" name="Group 21"/>
          <p:cNvGrpSpPr/>
          <p:nvPr/>
        </p:nvGrpSpPr>
        <p:grpSpPr>
          <a:xfrm>
            <a:off x="4081191" y="3175054"/>
            <a:ext cx="1038623" cy="1043482"/>
            <a:chOff x="816843" y="2"/>
            <a:chExt cx="885825" cy="885825"/>
          </a:xfrm>
          <a:scene3d>
            <a:camera prst="orthographicFront">
              <a:rot lat="0" lon="0" rev="0"/>
            </a:camera>
            <a:lightRig rig="contrasting" dir="t">
              <a:rot lat="0" lon="0" rev="1200000"/>
            </a:lightRig>
          </a:scene3d>
        </p:grpSpPr>
        <p:sp>
          <p:nvSpPr>
            <p:cNvPr id="29" name="Oval 28"/>
            <p:cNvSpPr/>
            <p:nvPr/>
          </p:nvSpPr>
          <p:spPr>
            <a:xfrm>
              <a:off x="816843" y="2"/>
              <a:ext cx="885825" cy="885825"/>
            </a:xfrm>
            <a:prstGeom prst="ellipse">
              <a:avLst/>
            </a:prstGeom>
            <a:solidFill>
              <a:schemeClr val="tx1">
                <a:lumMod val="65000"/>
                <a:lumOff val="35000"/>
                <a:alpha val="50000"/>
              </a:schemeClr>
            </a:solidFill>
            <a:sp3d contourW="12700" prstMaterial="clear">
              <a:bevelT w="177800" h="254000"/>
              <a:bevelB w="152400"/>
            </a:sp3d>
          </p:spPr>
          <p:style>
            <a:lnRef idx="0">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sp>
        <p:sp>
          <p:nvSpPr>
            <p:cNvPr id="30" name="Oval 4"/>
            <p:cNvSpPr/>
            <p:nvPr/>
          </p:nvSpPr>
          <p:spPr>
            <a:xfrm>
              <a:off x="934953" y="155022"/>
              <a:ext cx="649605" cy="398621"/>
            </a:xfrm>
            <a:prstGeom prst="rect">
              <a:avLst/>
            </a:prstGeom>
            <a:sp3d/>
          </p:spPr>
          <p:style>
            <a:lnRef idx="0">
              <a:scrgbClr r="0" g="0" b="0"/>
            </a:lnRef>
            <a:fillRef idx="0">
              <a:scrgbClr r="0" g="0" b="0"/>
            </a:fillRef>
            <a:effectRef idx="0">
              <a:scrgbClr r="0" g="0" b="0"/>
            </a:effectRef>
            <a:fontRef idx="minor">
              <a:schemeClr val="tx1"/>
            </a:fontRef>
          </p:style>
          <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r>
                <a:rPr lang="en-US" sz="800" kern="1200" dirty="0">
                  <a:solidFill>
                    <a:schemeClr val="bg2"/>
                  </a:solidFill>
                  <a:latin typeface="Book Antiqua" pitchFamily="18" charset="0"/>
                </a:rPr>
                <a:t>Academics</a:t>
              </a:r>
            </a:p>
          </p:txBody>
        </p:sp>
      </p:grpSp>
      <p:grpSp>
        <p:nvGrpSpPr>
          <p:cNvPr id="23" name="Group 22"/>
          <p:cNvGrpSpPr/>
          <p:nvPr/>
        </p:nvGrpSpPr>
        <p:grpSpPr>
          <a:xfrm>
            <a:off x="4467897" y="3894511"/>
            <a:ext cx="1099771" cy="1057155"/>
            <a:chOff x="1202083" y="590547"/>
            <a:chExt cx="885825" cy="885825"/>
          </a:xfrm>
          <a:scene3d>
            <a:camera prst="orthographicFront">
              <a:rot lat="0" lon="0" rev="0"/>
            </a:camera>
            <a:lightRig rig="contrasting" dir="t">
              <a:rot lat="0" lon="0" rev="1200000"/>
            </a:lightRig>
          </a:scene3d>
        </p:grpSpPr>
        <p:sp>
          <p:nvSpPr>
            <p:cNvPr id="27" name="Oval 26"/>
            <p:cNvSpPr/>
            <p:nvPr/>
          </p:nvSpPr>
          <p:spPr>
            <a:xfrm>
              <a:off x="1202083" y="590547"/>
              <a:ext cx="885825" cy="885825"/>
            </a:xfrm>
            <a:prstGeom prst="ellipse">
              <a:avLst/>
            </a:prstGeom>
            <a:solidFill>
              <a:schemeClr val="tx1">
                <a:lumMod val="65000"/>
                <a:lumOff val="35000"/>
                <a:alpha val="50000"/>
              </a:schemeClr>
            </a:solidFill>
            <a:sp3d contourW="12700" prstMaterial="clear">
              <a:bevelT w="177800" h="254000"/>
              <a:bevelB w="152400"/>
            </a:sp3d>
          </p:spPr>
          <p:style>
            <a:lnRef idx="0">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sp>
        <p:sp>
          <p:nvSpPr>
            <p:cNvPr id="28" name="Oval 6"/>
            <p:cNvSpPr/>
            <p:nvPr/>
          </p:nvSpPr>
          <p:spPr>
            <a:xfrm>
              <a:off x="1289509" y="692317"/>
              <a:ext cx="753955" cy="614272"/>
            </a:xfrm>
            <a:prstGeom prst="rect">
              <a:avLst/>
            </a:prstGeom>
            <a:sp3d/>
          </p:spPr>
          <p:style>
            <a:lnRef idx="0">
              <a:scrgbClr r="0" g="0" b="0"/>
            </a:lnRef>
            <a:fillRef idx="0">
              <a:scrgbClr r="0" g="0" b="0"/>
            </a:fillRef>
            <a:effectRef idx="0">
              <a:scrgbClr r="0" g="0" b="0"/>
            </a:effectRef>
            <a:fontRef idx="minor">
              <a:schemeClr val="tx1"/>
            </a:fontRef>
          </p:style>
          <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r>
                <a:rPr lang="en-US" sz="800" kern="1200" dirty="0">
                  <a:solidFill>
                    <a:schemeClr val="bg2"/>
                  </a:solidFill>
                  <a:latin typeface="Book Antiqua" pitchFamily="18" charset="0"/>
                </a:rPr>
                <a:t>Leadership Development</a:t>
              </a:r>
            </a:p>
          </p:txBody>
        </p:sp>
      </p:grpSp>
      <p:grpSp>
        <p:nvGrpSpPr>
          <p:cNvPr id="24" name="Group 23"/>
          <p:cNvGrpSpPr/>
          <p:nvPr/>
        </p:nvGrpSpPr>
        <p:grpSpPr>
          <a:xfrm>
            <a:off x="3633938" y="3894511"/>
            <a:ext cx="1066274" cy="1048844"/>
            <a:chOff x="420177" y="590547"/>
            <a:chExt cx="885825" cy="885825"/>
          </a:xfrm>
          <a:scene3d>
            <a:camera prst="orthographicFront">
              <a:rot lat="0" lon="0" rev="0"/>
            </a:camera>
            <a:lightRig rig="contrasting" dir="t">
              <a:rot lat="0" lon="0" rev="1200000"/>
            </a:lightRig>
          </a:scene3d>
        </p:grpSpPr>
        <p:sp>
          <p:nvSpPr>
            <p:cNvPr id="25" name="Oval 24"/>
            <p:cNvSpPr/>
            <p:nvPr/>
          </p:nvSpPr>
          <p:spPr>
            <a:xfrm>
              <a:off x="420177" y="590547"/>
              <a:ext cx="885825" cy="885825"/>
            </a:xfrm>
            <a:prstGeom prst="ellipse">
              <a:avLst/>
            </a:prstGeom>
            <a:solidFill>
              <a:schemeClr val="tx1">
                <a:lumMod val="65000"/>
                <a:lumOff val="35000"/>
                <a:alpha val="50000"/>
              </a:schemeClr>
            </a:solidFill>
            <a:sp3d contourW="12700" prstMaterial="clear">
              <a:bevelT w="177800" h="254000"/>
              <a:bevelB w="152400"/>
            </a:sp3d>
          </p:spPr>
          <p:style>
            <a:lnRef idx="0">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sp>
        <p:sp>
          <p:nvSpPr>
            <p:cNvPr id="26" name="Oval 8"/>
            <p:cNvSpPr/>
            <p:nvPr/>
          </p:nvSpPr>
          <p:spPr>
            <a:xfrm>
              <a:off x="503592" y="819385"/>
              <a:ext cx="531495" cy="487203"/>
            </a:xfrm>
            <a:prstGeom prst="rect">
              <a:avLst/>
            </a:prstGeom>
            <a:sp3d/>
          </p:spPr>
          <p:style>
            <a:lnRef idx="0">
              <a:scrgbClr r="0" g="0" b="0"/>
            </a:lnRef>
            <a:fillRef idx="0">
              <a:scrgbClr r="0" g="0" b="0"/>
            </a:fillRef>
            <a:effectRef idx="0">
              <a:scrgbClr r="0" g="0" b="0"/>
            </a:effectRef>
            <a:fontRef idx="minor">
              <a:schemeClr val="tx1"/>
            </a:fontRef>
          </p:style>
          <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r>
                <a:rPr lang="en-US" sz="800" kern="1200" dirty="0">
                  <a:solidFill>
                    <a:schemeClr val="bg2"/>
                  </a:solidFill>
                  <a:latin typeface="Book Antiqua" pitchFamily="18" charset="0"/>
                </a:rPr>
                <a:t>Community</a:t>
              </a:r>
              <a:r>
                <a:rPr lang="en-US" sz="800" kern="1200" baseline="0" dirty="0">
                  <a:solidFill>
                    <a:srgbClr val="C00000"/>
                  </a:solidFill>
                  <a:latin typeface="Book Antiqua" pitchFamily="18" charset="0"/>
                </a:rPr>
                <a:t> </a:t>
              </a:r>
              <a:r>
                <a:rPr lang="en-US" sz="800" kern="1200" baseline="0" dirty="0">
                  <a:solidFill>
                    <a:schemeClr val="bg2"/>
                  </a:solidFill>
                  <a:latin typeface="Book Antiqua" pitchFamily="18" charset="0"/>
                </a:rPr>
                <a:t>Engagement</a:t>
              </a:r>
              <a:endParaRPr lang="en-US" sz="800" kern="1200" dirty="0">
                <a:solidFill>
                  <a:schemeClr val="bg2"/>
                </a:solidFill>
                <a:latin typeface="Book Antiqua" pitchFamily="18" charset="0"/>
              </a:endParaRPr>
            </a:p>
          </p:txBody>
        </p:sp>
      </p:grpSp>
      <p:sp>
        <p:nvSpPr>
          <p:cNvPr id="31" name="TextBox 30"/>
          <p:cNvSpPr txBox="1"/>
          <p:nvPr/>
        </p:nvSpPr>
        <p:spPr>
          <a:xfrm>
            <a:off x="914400" y="4973485"/>
            <a:ext cx="1545533" cy="461665"/>
          </a:xfrm>
          <a:prstGeom prst="rect">
            <a:avLst/>
          </a:prstGeom>
          <a:noFill/>
        </p:spPr>
        <p:txBody>
          <a:bodyPr wrap="square" rtlCol="0">
            <a:spAutoFit/>
          </a:bodyPr>
          <a:lstStyle/>
          <a:p>
            <a:r>
              <a:rPr lang="en-US" sz="1200" dirty="0" smtClean="0">
                <a:latin typeface="Book Antiqua" pitchFamily="18" charset="0"/>
              </a:rPr>
              <a:t>Community Engagement Center</a:t>
            </a:r>
            <a:endParaRPr lang="en-US" sz="1200" dirty="0">
              <a:latin typeface="Book Antiqua" pitchFamily="18" charset="0"/>
            </a:endParaRPr>
          </a:p>
        </p:txBody>
      </p:sp>
      <p:sp>
        <p:nvSpPr>
          <p:cNvPr id="32" name="TextBox 31"/>
          <p:cNvSpPr txBox="1"/>
          <p:nvPr/>
        </p:nvSpPr>
        <p:spPr>
          <a:xfrm>
            <a:off x="6781800" y="5148193"/>
            <a:ext cx="1545533" cy="461665"/>
          </a:xfrm>
          <a:prstGeom prst="rect">
            <a:avLst/>
          </a:prstGeom>
          <a:noFill/>
        </p:spPr>
        <p:txBody>
          <a:bodyPr wrap="square" rtlCol="0">
            <a:spAutoFit/>
          </a:bodyPr>
          <a:lstStyle/>
          <a:p>
            <a:r>
              <a:rPr lang="en-US" sz="1200" dirty="0" smtClean="0">
                <a:latin typeface="Book Antiqua" pitchFamily="18" charset="0"/>
              </a:rPr>
              <a:t>Department of Teacher Education</a:t>
            </a:r>
            <a:endParaRPr lang="en-US" sz="1200" dirty="0">
              <a:latin typeface="Book Antiqua" pitchFamily="18" charset="0"/>
            </a:endParaRPr>
          </a:p>
        </p:txBody>
      </p:sp>
    </p:spTree>
    <p:extLst>
      <p:ext uri="{BB962C8B-B14F-4D97-AF65-F5344CB8AC3E}">
        <p14:creationId xmlns:p14="http://schemas.microsoft.com/office/powerpoint/2010/main" val="20607044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917448"/>
          </a:xfrm>
        </p:spPr>
        <p:txBody>
          <a:bodyPr/>
          <a:lstStyle/>
          <a:p>
            <a:pPr marL="0" indent="0">
              <a:buNone/>
            </a:pPr>
            <a:endParaRPr lang="en-US" sz="1200" dirty="0" smtClean="0">
              <a:latin typeface="Book Antiqua" pitchFamily="18" charset="0"/>
            </a:endParaRPr>
          </a:p>
          <a:p>
            <a:pPr marL="0" indent="0">
              <a:buNone/>
            </a:pPr>
            <a:endParaRPr lang="en-US" sz="1200" dirty="0">
              <a:latin typeface="Book Antiqua" pitchFamily="18" charset="0"/>
            </a:endParaRPr>
          </a:p>
          <a:p>
            <a:pPr marL="0" indent="0">
              <a:buNone/>
            </a:pPr>
            <a:endParaRPr lang="en-US" sz="1200" dirty="0" smtClean="0">
              <a:latin typeface="Book Antiqua" pitchFamily="18" charset="0"/>
            </a:endParaRPr>
          </a:p>
          <a:p>
            <a:pPr marL="0" indent="0">
              <a:buNone/>
            </a:pPr>
            <a:endParaRPr lang="en-US" sz="1200" dirty="0">
              <a:latin typeface="Book Antiqua" pitchFamily="18" charset="0"/>
            </a:endParaRPr>
          </a:p>
          <a:p>
            <a:pPr marL="0" indent="0">
              <a:spcBef>
                <a:spcPts val="0"/>
              </a:spcBef>
              <a:buNone/>
            </a:pPr>
            <a:r>
              <a:rPr lang="en-US" sz="1600" b="1" dirty="0" smtClean="0">
                <a:solidFill>
                  <a:schemeClr val="bg2"/>
                </a:solidFill>
                <a:latin typeface="Book Antiqua" pitchFamily="18" charset="0"/>
              </a:rPr>
              <a:t>These themes are interwoven </a:t>
            </a:r>
            <a:r>
              <a:rPr lang="en-US" sz="1600" b="1" dirty="0">
                <a:solidFill>
                  <a:schemeClr val="bg2"/>
                </a:solidFill>
                <a:latin typeface="Book Antiqua" pitchFamily="18" charset="0"/>
              </a:rPr>
              <a:t>throughout the teacher candidates’ field experiences, </a:t>
            </a:r>
            <a:r>
              <a:rPr lang="en-US" sz="1600" b="1" dirty="0" smtClean="0">
                <a:solidFill>
                  <a:schemeClr val="bg2"/>
                </a:solidFill>
                <a:latin typeface="Book Antiqua" pitchFamily="18" charset="0"/>
              </a:rPr>
              <a:t>reflection </a:t>
            </a:r>
            <a:r>
              <a:rPr lang="en-US" sz="1600" b="1" dirty="0">
                <a:solidFill>
                  <a:schemeClr val="bg2"/>
                </a:solidFill>
                <a:latin typeface="Book Antiqua" pitchFamily="18" charset="0"/>
              </a:rPr>
              <a:t>sessions, and professional development workshops</a:t>
            </a:r>
            <a:r>
              <a:rPr lang="en-US" sz="1600" b="1" dirty="0" smtClean="0">
                <a:solidFill>
                  <a:schemeClr val="bg2"/>
                </a:solidFill>
                <a:latin typeface="Book Antiqua" pitchFamily="18" charset="0"/>
              </a:rPr>
              <a:t>:</a:t>
            </a:r>
          </a:p>
          <a:p>
            <a:pPr marL="0" indent="0">
              <a:spcBef>
                <a:spcPts val="0"/>
              </a:spcBef>
              <a:buNone/>
            </a:pPr>
            <a:endParaRPr lang="en-US" sz="1600" dirty="0">
              <a:latin typeface="Book Antiqua" pitchFamily="18" charset="0"/>
            </a:endParaRPr>
          </a:p>
          <a:p>
            <a:pPr lvl="0">
              <a:spcBef>
                <a:spcPts val="0"/>
              </a:spcBef>
            </a:pPr>
            <a:r>
              <a:rPr lang="en-US" sz="1600" dirty="0">
                <a:latin typeface="Book Antiqua" pitchFamily="18" charset="0"/>
              </a:rPr>
              <a:t>Innovative Teacher Preparation with a Focus on Community-Based Service-Learning and Civic </a:t>
            </a:r>
            <a:r>
              <a:rPr lang="en-US" sz="1600" dirty="0" smtClean="0">
                <a:latin typeface="Book Antiqua" pitchFamily="18" charset="0"/>
              </a:rPr>
              <a:t>Engagement</a:t>
            </a:r>
          </a:p>
          <a:p>
            <a:pPr lvl="0">
              <a:spcBef>
                <a:spcPts val="0"/>
              </a:spcBef>
            </a:pPr>
            <a:endParaRPr lang="en-US" sz="1600" dirty="0">
              <a:latin typeface="Book Antiqua" pitchFamily="18" charset="0"/>
            </a:endParaRPr>
          </a:p>
          <a:p>
            <a:pPr lvl="0">
              <a:spcBef>
                <a:spcPts val="0"/>
              </a:spcBef>
            </a:pPr>
            <a:r>
              <a:rPr lang="en-US" sz="1600" dirty="0">
                <a:latin typeface="Book Antiqua" pitchFamily="18" charset="0"/>
              </a:rPr>
              <a:t>Viewing of Community Issues through an Assets-Based, Antiracism, Social Justice </a:t>
            </a:r>
            <a:r>
              <a:rPr lang="en-US" sz="1600" dirty="0" smtClean="0">
                <a:latin typeface="Book Antiqua" pitchFamily="18" charset="0"/>
              </a:rPr>
              <a:t>Lens</a:t>
            </a:r>
          </a:p>
          <a:p>
            <a:pPr lvl="0">
              <a:spcBef>
                <a:spcPts val="0"/>
              </a:spcBef>
            </a:pPr>
            <a:endParaRPr lang="en-US" sz="1600" dirty="0" smtClean="0">
              <a:latin typeface="Book Antiqua" pitchFamily="18" charset="0"/>
            </a:endParaRPr>
          </a:p>
          <a:p>
            <a:pPr lvl="0">
              <a:spcBef>
                <a:spcPts val="0"/>
              </a:spcBef>
            </a:pPr>
            <a:r>
              <a:rPr lang="en-US" sz="1600" dirty="0" smtClean="0">
                <a:latin typeface="Book Antiqua" pitchFamily="18" charset="0"/>
              </a:rPr>
              <a:t>Partnerships </a:t>
            </a:r>
            <a:r>
              <a:rPr lang="en-US" sz="1600" dirty="0">
                <a:latin typeface="Book Antiqua" pitchFamily="18" charset="0"/>
              </a:rPr>
              <a:t>with Families, Community Leaders, and Community-Based </a:t>
            </a:r>
            <a:r>
              <a:rPr lang="en-US" sz="1600" dirty="0" smtClean="0">
                <a:latin typeface="Book Antiqua" pitchFamily="18" charset="0"/>
              </a:rPr>
              <a:t>Organizations</a:t>
            </a:r>
          </a:p>
          <a:p>
            <a:pPr lvl="0">
              <a:spcBef>
                <a:spcPts val="0"/>
              </a:spcBef>
            </a:pPr>
            <a:endParaRPr lang="en-US" sz="1600" dirty="0">
              <a:latin typeface="Book Antiqua" pitchFamily="18" charset="0"/>
            </a:endParaRPr>
          </a:p>
          <a:p>
            <a:pPr lvl="0">
              <a:spcBef>
                <a:spcPts val="0"/>
              </a:spcBef>
            </a:pPr>
            <a:r>
              <a:rPr lang="en-US" sz="1600" dirty="0">
                <a:latin typeface="Book Antiqua" pitchFamily="18" charset="0"/>
              </a:rPr>
              <a:t>Creation of Classroom Communities of Caring Learners </a:t>
            </a:r>
            <a:endParaRPr lang="en-US" sz="1600" dirty="0" smtClean="0">
              <a:latin typeface="Book Antiqua" pitchFamily="18" charset="0"/>
            </a:endParaRPr>
          </a:p>
          <a:p>
            <a:pPr marL="0" lvl="0" indent="0">
              <a:spcBef>
                <a:spcPts val="0"/>
              </a:spcBef>
              <a:buNone/>
            </a:pPr>
            <a:r>
              <a:rPr lang="en-US" sz="1600" dirty="0" smtClean="0">
                <a:latin typeface="Book Antiqua" pitchFamily="18" charset="0"/>
              </a:rPr>
              <a:t>     and </a:t>
            </a:r>
            <a:r>
              <a:rPr lang="en-US" sz="1600" dirty="0">
                <a:latin typeface="Book Antiqua" pitchFamily="18" charset="0"/>
              </a:rPr>
              <a:t>Thinkers through Interdisciplinary Teaching Methods</a:t>
            </a:r>
          </a:p>
          <a:p>
            <a:pPr marL="0" indent="0">
              <a:buNone/>
            </a:pPr>
            <a:endParaRPr lang="en-US" sz="1600" dirty="0"/>
          </a:p>
        </p:txBody>
      </p:sp>
      <p:sp>
        <p:nvSpPr>
          <p:cNvPr id="4" name="Title 1"/>
          <p:cNvSpPr txBox="1">
            <a:spLocks/>
          </p:cNvSpPr>
          <p:nvPr/>
        </p:nvSpPr>
        <p:spPr>
          <a:xfrm>
            <a:off x="457200" y="228600"/>
            <a:ext cx="8183563" cy="1052513"/>
          </a:xfrm>
          <a:prstGeom prst="rect">
            <a:avLst/>
          </a:prstGeom>
        </p:spPr>
        <p:txBody>
          <a:bodyPr vert="horz" wrap="square" lIns="91440" tIns="45720" rIns="91440" bIns="45720" numCol="1" anchor="b" anchorCtr="0" compatLnSpc="1">
            <a:prstTxWarp prst="textNoShape">
              <a:avLst/>
            </a:prstTxWarp>
            <a:normAutofit/>
          </a:bodyPr>
          <a:lstStyle>
            <a:lvl1pPr algn="l" rtl="0" eaLnBrk="0" fontAlgn="base" hangingPunct="0">
              <a:spcBef>
                <a:spcPct val="0"/>
              </a:spcBef>
              <a:spcAft>
                <a:spcPct val="0"/>
              </a:spcAft>
              <a:defRPr sz="3600" b="1" kern="1200">
                <a:solidFill>
                  <a:srgbClr val="BD5A54"/>
                </a:solidFill>
                <a:effectLst>
                  <a:outerShdw blurRad="53975" dist="22860" dir="5400000" algn="tl" rotWithShape="0">
                    <a:srgbClr val="000000">
                      <a:alpha val="55000"/>
                    </a:srgbClr>
                  </a:outerShdw>
                </a:effectLst>
                <a:latin typeface="+mj-lt"/>
                <a:ea typeface="+mj-ea"/>
                <a:cs typeface="+mj-cs"/>
              </a:defRPr>
            </a:lvl1pPr>
            <a:lvl2pPr algn="l" rtl="0" eaLnBrk="0" fontAlgn="base" hangingPunct="0">
              <a:spcBef>
                <a:spcPct val="0"/>
              </a:spcBef>
              <a:spcAft>
                <a:spcPct val="0"/>
              </a:spcAft>
              <a:defRPr sz="3600" b="1">
                <a:solidFill>
                  <a:srgbClr val="BD5A54"/>
                </a:solidFill>
                <a:latin typeface="Verdana" pitchFamily="34" charset="0"/>
              </a:defRPr>
            </a:lvl2pPr>
            <a:lvl3pPr algn="l" rtl="0" eaLnBrk="0" fontAlgn="base" hangingPunct="0">
              <a:spcBef>
                <a:spcPct val="0"/>
              </a:spcBef>
              <a:spcAft>
                <a:spcPct val="0"/>
              </a:spcAft>
              <a:defRPr sz="3600" b="1">
                <a:solidFill>
                  <a:srgbClr val="BD5A54"/>
                </a:solidFill>
                <a:latin typeface="Verdana" pitchFamily="34" charset="0"/>
              </a:defRPr>
            </a:lvl3pPr>
            <a:lvl4pPr algn="l" rtl="0" eaLnBrk="0" fontAlgn="base" hangingPunct="0">
              <a:spcBef>
                <a:spcPct val="0"/>
              </a:spcBef>
              <a:spcAft>
                <a:spcPct val="0"/>
              </a:spcAft>
              <a:defRPr sz="3600" b="1">
                <a:solidFill>
                  <a:srgbClr val="BD5A54"/>
                </a:solidFill>
                <a:latin typeface="Verdana" pitchFamily="34" charset="0"/>
              </a:defRPr>
            </a:lvl4pPr>
            <a:lvl5pPr algn="l" rtl="0" eaLnBrk="0" fontAlgn="base" hangingPunct="0">
              <a:spcBef>
                <a:spcPct val="0"/>
              </a:spcBef>
              <a:spcAft>
                <a:spcPct val="0"/>
              </a:spcAft>
              <a:defRPr sz="3600" b="1">
                <a:solidFill>
                  <a:srgbClr val="BD5A54"/>
                </a:solidFill>
                <a:latin typeface="Verdana" pitchFamily="34" charset="0"/>
              </a:defRPr>
            </a:lvl5pPr>
            <a:lvl6pPr marL="457200" algn="l" rtl="0" fontAlgn="base">
              <a:spcBef>
                <a:spcPct val="0"/>
              </a:spcBef>
              <a:spcAft>
                <a:spcPct val="0"/>
              </a:spcAft>
              <a:defRPr sz="3600" b="1">
                <a:solidFill>
                  <a:srgbClr val="BD5A54"/>
                </a:solidFill>
                <a:latin typeface="Verdana" pitchFamily="34" charset="0"/>
              </a:defRPr>
            </a:lvl6pPr>
            <a:lvl7pPr marL="914400" algn="l" rtl="0" fontAlgn="base">
              <a:spcBef>
                <a:spcPct val="0"/>
              </a:spcBef>
              <a:spcAft>
                <a:spcPct val="0"/>
              </a:spcAft>
              <a:defRPr sz="3600" b="1">
                <a:solidFill>
                  <a:srgbClr val="BD5A54"/>
                </a:solidFill>
                <a:latin typeface="Verdana" pitchFamily="34" charset="0"/>
              </a:defRPr>
            </a:lvl7pPr>
            <a:lvl8pPr marL="1371600" algn="l" rtl="0" fontAlgn="base">
              <a:spcBef>
                <a:spcPct val="0"/>
              </a:spcBef>
              <a:spcAft>
                <a:spcPct val="0"/>
              </a:spcAft>
              <a:defRPr sz="3600" b="1">
                <a:solidFill>
                  <a:srgbClr val="BD5A54"/>
                </a:solidFill>
                <a:latin typeface="Verdana" pitchFamily="34" charset="0"/>
              </a:defRPr>
            </a:lvl8pPr>
            <a:lvl9pPr marL="1828800" algn="l" rtl="0" fontAlgn="base">
              <a:spcBef>
                <a:spcPct val="0"/>
              </a:spcBef>
              <a:spcAft>
                <a:spcPct val="0"/>
              </a:spcAft>
              <a:defRPr sz="3600" b="1">
                <a:solidFill>
                  <a:srgbClr val="BD5A54"/>
                </a:solidFill>
                <a:latin typeface="Verdana" pitchFamily="34" charset="0"/>
              </a:defRPr>
            </a:lvl9pPr>
            <a:extLst/>
          </a:lstStyle>
          <a:p>
            <a:pPr algn="ctr" eaLnBrk="1" hangingPunct="1">
              <a:defRPr/>
            </a:pPr>
            <a:r>
              <a:rPr lang="en-US" dirty="0" smtClean="0">
                <a:solidFill>
                  <a:schemeClr val="bg2"/>
                </a:solidFill>
                <a:effectLst/>
                <a:latin typeface="Book Antiqua" pitchFamily="18" charset="0"/>
              </a:rPr>
              <a:t>Themes of </a:t>
            </a:r>
            <a:r>
              <a:rPr lang="en-US" dirty="0" err="1" smtClean="0">
                <a:solidFill>
                  <a:schemeClr val="bg2"/>
                </a:solidFill>
                <a:effectLst/>
                <a:latin typeface="Book Antiqua" pitchFamily="18" charset="0"/>
              </a:rPr>
              <a:t>TeacherCorps</a:t>
            </a:r>
            <a:endParaRPr lang="en-US" dirty="0" smtClean="0">
              <a:solidFill>
                <a:schemeClr val="bg2"/>
              </a:solidFill>
              <a:effectLst/>
              <a:latin typeface="Book Antiqua" pitchFamily="18" charset="0"/>
            </a:endParaRPr>
          </a:p>
        </p:txBody>
      </p:sp>
      <p:pic>
        <p:nvPicPr>
          <p:cNvPr id="2051" name="Picture 3" descr="C:\Users\CEC-03\AppData\Local\Temp\25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77000" y="4267200"/>
            <a:ext cx="1554480" cy="2057400"/>
          </a:xfrm>
          <a:prstGeom prst="rect">
            <a:avLst/>
          </a:prstGeom>
          <a:noFill/>
          <a:ln w="22225">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12457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228600"/>
            <a:ext cx="8183563" cy="1052513"/>
          </a:xfrm>
        </p:spPr>
        <p:txBody>
          <a:bodyPr/>
          <a:lstStyle/>
          <a:p>
            <a:pPr algn="ctr" eaLnBrk="1" fontAlgn="auto" hangingPunct="1">
              <a:spcAft>
                <a:spcPts val="0"/>
              </a:spcAft>
              <a:defRPr/>
            </a:pPr>
            <a:r>
              <a:rPr lang="en-US" dirty="0" smtClean="0">
                <a:solidFill>
                  <a:schemeClr val="bg2"/>
                </a:solidFill>
                <a:effectLst/>
                <a:latin typeface="Book Antiqua" pitchFamily="18" charset="0"/>
              </a:rPr>
              <a:t>The Basics of TeacherCorps</a:t>
            </a:r>
          </a:p>
        </p:txBody>
      </p:sp>
      <p:graphicFrame>
        <p:nvGraphicFramePr>
          <p:cNvPr id="14" name="Diagram 13"/>
          <p:cNvGraphicFramePr/>
          <p:nvPr>
            <p:extLst>
              <p:ext uri="{D42A27DB-BD31-4B8C-83A1-F6EECF244321}">
                <p14:modId xmlns:p14="http://schemas.microsoft.com/office/powerpoint/2010/main" val="403992735"/>
              </p:ext>
            </p:extLst>
          </p:nvPr>
        </p:nvGraphicFramePr>
        <p:xfrm>
          <a:off x="609600" y="1879600"/>
          <a:ext cx="8001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218" y="126872"/>
            <a:ext cx="8183563" cy="1050925"/>
          </a:xfrm>
        </p:spPr>
        <p:txBody>
          <a:bodyPr>
            <a:normAutofit/>
          </a:bodyPr>
          <a:lstStyle/>
          <a:p>
            <a:pPr algn="ctr" eaLnBrk="1" hangingPunct="1">
              <a:defRPr/>
            </a:pPr>
            <a:r>
              <a:rPr lang="en-US" sz="3200" dirty="0" smtClean="0">
                <a:solidFill>
                  <a:schemeClr val="bg2"/>
                </a:solidFill>
                <a:effectLst/>
                <a:latin typeface="Book Antiqua" pitchFamily="18" charset="0"/>
              </a:rPr>
              <a:t>Pedagogical Approach </a:t>
            </a:r>
            <a:endParaRPr lang="en-US" sz="3200" dirty="0">
              <a:solidFill>
                <a:schemeClr val="bg2"/>
              </a:solidFill>
              <a:effectLst/>
              <a:latin typeface="Book Antiqua" pitchFamily="18" charset="0"/>
            </a:endParaRPr>
          </a:p>
        </p:txBody>
      </p:sp>
      <p:sp>
        <p:nvSpPr>
          <p:cNvPr id="11267" name="Content Placeholder 2"/>
          <p:cNvSpPr>
            <a:spLocks noGrp="1"/>
          </p:cNvSpPr>
          <p:nvPr>
            <p:ph idx="1"/>
          </p:nvPr>
        </p:nvSpPr>
        <p:spPr>
          <a:xfrm>
            <a:off x="457200" y="1447800"/>
            <a:ext cx="8183563" cy="4187825"/>
          </a:xfrm>
        </p:spPr>
        <p:txBody>
          <a:bodyPr/>
          <a:lstStyle/>
          <a:p>
            <a:pPr eaLnBrk="1" hangingPunct="1"/>
            <a:endParaRPr lang="en-US" sz="1600" dirty="0" smtClean="0">
              <a:latin typeface="Book Antiqua" pitchFamily="18" charset="0"/>
            </a:endParaRPr>
          </a:p>
          <a:p>
            <a:pPr eaLnBrk="1" hangingPunct="1"/>
            <a:endParaRPr lang="en-US" sz="1600" dirty="0" smtClean="0">
              <a:latin typeface="Book Antiqua" pitchFamily="18" charset="0"/>
            </a:endParaRPr>
          </a:p>
          <a:p>
            <a:pPr eaLnBrk="1" hangingPunct="1"/>
            <a:endParaRPr lang="en-US" sz="1600" dirty="0" smtClean="0">
              <a:latin typeface="Book Antiqua" pitchFamily="18" charset="0"/>
            </a:endParaRPr>
          </a:p>
          <a:p>
            <a:pPr eaLnBrk="1" hangingPunct="1"/>
            <a:endParaRPr lang="en-US" sz="1600" dirty="0" smtClean="0">
              <a:latin typeface="Book Antiqua" pitchFamily="18" charset="0"/>
            </a:endParaRPr>
          </a:p>
          <a:p>
            <a:pPr eaLnBrk="1" hangingPunct="1"/>
            <a:endParaRPr lang="en-US" sz="1600" dirty="0" smtClean="0">
              <a:latin typeface="Book Antiqua" pitchFamily="18" charset="0"/>
            </a:endParaRPr>
          </a:p>
          <a:p>
            <a:pPr eaLnBrk="1" hangingPunct="1"/>
            <a:endParaRPr lang="en-US" sz="1600" dirty="0" smtClean="0">
              <a:latin typeface="Book Antiqua" pitchFamily="18" charset="0"/>
            </a:endParaRPr>
          </a:p>
          <a:p>
            <a:pPr eaLnBrk="1" hangingPunct="1">
              <a:buNone/>
            </a:pPr>
            <a:endParaRPr lang="en-US" dirty="0" smtClean="0"/>
          </a:p>
        </p:txBody>
      </p:sp>
      <p:graphicFrame>
        <p:nvGraphicFramePr>
          <p:cNvPr id="5" name="Diagram 4"/>
          <p:cNvGraphicFramePr/>
          <p:nvPr>
            <p:extLst>
              <p:ext uri="{D42A27DB-BD31-4B8C-83A1-F6EECF244321}">
                <p14:modId xmlns:p14="http://schemas.microsoft.com/office/powerpoint/2010/main" val="3319612136"/>
              </p:ext>
            </p:extLst>
          </p:nvPr>
        </p:nvGraphicFramePr>
        <p:xfrm>
          <a:off x="1544053" y="13716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4572000" y="1219200"/>
            <a:ext cx="4267200" cy="5478423"/>
          </a:xfrm>
          <a:prstGeom prst="rect">
            <a:avLst/>
          </a:prstGeom>
          <a:noFill/>
        </p:spPr>
        <p:txBody>
          <a:bodyPr wrap="square" rtlCol="0">
            <a:spAutoFit/>
          </a:bodyPr>
          <a:lstStyle/>
          <a:p>
            <a:pPr algn="ctr">
              <a:buClr>
                <a:schemeClr val="bg2"/>
              </a:buClr>
            </a:pPr>
            <a:r>
              <a:rPr lang="en-US" sz="1400" b="1" dirty="0" smtClean="0">
                <a:solidFill>
                  <a:schemeClr val="bg2"/>
                </a:solidFill>
                <a:latin typeface="Book Antiqua" pitchFamily="18" charset="0"/>
              </a:rPr>
              <a:t>KNOWLEDGE</a:t>
            </a:r>
          </a:p>
          <a:p>
            <a:pPr marL="228600" indent="-228600">
              <a:buClr>
                <a:schemeClr val="bg2"/>
              </a:buClr>
              <a:buFont typeface="Arial" pitchFamily="34" charset="0"/>
              <a:buChar char="•"/>
            </a:pPr>
            <a:r>
              <a:rPr lang="en-US" sz="1400" dirty="0" smtClean="0">
                <a:latin typeface="Book Antiqua" pitchFamily="18" charset="0"/>
              </a:rPr>
              <a:t>Value </a:t>
            </a:r>
            <a:r>
              <a:rPr lang="en-US" sz="1400" dirty="0" smtClean="0">
                <a:latin typeface="Book Antiqua" pitchFamily="18" charset="0"/>
              </a:rPr>
              <a:t>community &amp; parent knowledge</a:t>
            </a:r>
            <a:endParaRPr lang="en-US" sz="1400" dirty="0">
              <a:latin typeface="Book Antiqua" pitchFamily="18" charset="0"/>
            </a:endParaRPr>
          </a:p>
          <a:p>
            <a:pPr marL="228600" indent="-228600">
              <a:buClr>
                <a:schemeClr val="bg2"/>
              </a:buClr>
              <a:buFont typeface="Arial" pitchFamily="34" charset="0"/>
              <a:buChar char="•"/>
            </a:pPr>
            <a:r>
              <a:rPr lang="en-US" sz="1400" dirty="0" smtClean="0">
                <a:latin typeface="Book Antiqua" pitchFamily="18" charset="0"/>
              </a:rPr>
              <a:t>Incorporate an interdisciplinary </a:t>
            </a:r>
            <a:r>
              <a:rPr lang="en-US" sz="1400" dirty="0" smtClean="0">
                <a:latin typeface="Book Antiqua" pitchFamily="18" charset="0"/>
              </a:rPr>
              <a:t>approach</a:t>
            </a:r>
          </a:p>
          <a:p>
            <a:pPr marL="228600" indent="-228600">
              <a:buClr>
                <a:schemeClr val="bg2"/>
              </a:buClr>
              <a:buFont typeface="Arial" pitchFamily="34" charset="0"/>
              <a:buChar char="•"/>
            </a:pPr>
            <a:r>
              <a:rPr lang="en-US" sz="1400" dirty="0" smtClean="0">
                <a:latin typeface="Book Antiqua" pitchFamily="18" charset="0"/>
              </a:rPr>
              <a:t>Integrate critical </a:t>
            </a:r>
            <a:r>
              <a:rPr lang="en-US" sz="1400" dirty="0">
                <a:latin typeface="Book Antiqua" pitchFamily="18" charset="0"/>
              </a:rPr>
              <a:t>pedagogy from an ethnic studies </a:t>
            </a:r>
            <a:r>
              <a:rPr lang="en-US" sz="1400" dirty="0" smtClean="0">
                <a:latin typeface="Book Antiqua" pitchFamily="18" charset="0"/>
              </a:rPr>
              <a:t>perspective</a:t>
            </a:r>
          </a:p>
          <a:p>
            <a:pPr marL="228600" indent="-228600">
              <a:buClr>
                <a:schemeClr val="bg2"/>
              </a:buClr>
              <a:buFont typeface="Arial" pitchFamily="34" charset="0"/>
              <a:buChar char="•"/>
            </a:pPr>
            <a:r>
              <a:rPr lang="en-US" sz="1400" dirty="0" smtClean="0">
                <a:latin typeface="Book Antiqua" pitchFamily="18" charset="0"/>
              </a:rPr>
              <a:t>Participate in service </a:t>
            </a:r>
            <a:r>
              <a:rPr lang="en-US" sz="1400" dirty="0">
                <a:latin typeface="Book Antiqua" pitchFamily="18" charset="0"/>
              </a:rPr>
              <a:t>learning </a:t>
            </a:r>
            <a:r>
              <a:rPr lang="en-US" sz="1400" dirty="0" smtClean="0">
                <a:latin typeface="Book Antiqua" pitchFamily="18" charset="0"/>
              </a:rPr>
              <a:t>workshops </a:t>
            </a:r>
          </a:p>
          <a:p>
            <a:pPr marL="228600" indent="-228600">
              <a:buClr>
                <a:schemeClr val="bg2"/>
              </a:buClr>
              <a:buFont typeface="Arial" pitchFamily="34" charset="0"/>
              <a:buChar char="•"/>
            </a:pPr>
            <a:r>
              <a:rPr lang="en-US" sz="1400" dirty="0">
                <a:latin typeface="Book Antiqua" pitchFamily="18" charset="0"/>
              </a:rPr>
              <a:t>L</a:t>
            </a:r>
            <a:r>
              <a:rPr lang="en-US" sz="1400" dirty="0" smtClean="0">
                <a:latin typeface="Book Antiqua" pitchFamily="18" charset="0"/>
              </a:rPr>
              <a:t>earn </a:t>
            </a:r>
            <a:r>
              <a:rPr lang="en-US" sz="1400" dirty="0">
                <a:latin typeface="Book Antiqua" pitchFamily="18" charset="0"/>
              </a:rPr>
              <a:t>from community </a:t>
            </a:r>
            <a:r>
              <a:rPr lang="en-US" sz="1400" dirty="0" smtClean="0">
                <a:latin typeface="Book Antiqua" pitchFamily="18" charset="0"/>
              </a:rPr>
              <a:t>leaders</a:t>
            </a:r>
          </a:p>
          <a:p>
            <a:pPr marL="228600" indent="-228600">
              <a:buClr>
                <a:schemeClr val="bg2"/>
              </a:buClr>
              <a:buFont typeface="Arial" pitchFamily="34" charset="0"/>
              <a:buChar char="•"/>
            </a:pPr>
            <a:r>
              <a:rPr lang="en-US" sz="1400" dirty="0" smtClean="0">
                <a:latin typeface="Book Antiqua" pitchFamily="18" charset="0"/>
              </a:rPr>
              <a:t>Critique educational system</a:t>
            </a:r>
          </a:p>
          <a:p>
            <a:pPr algn="ctr">
              <a:buClr>
                <a:schemeClr val="bg2"/>
              </a:buClr>
            </a:pPr>
            <a:r>
              <a:rPr lang="en-US" sz="1400" b="1" dirty="0">
                <a:solidFill>
                  <a:schemeClr val="bg2"/>
                </a:solidFill>
                <a:latin typeface="Book Antiqua" pitchFamily="18" charset="0"/>
              </a:rPr>
              <a:t>ACTION</a:t>
            </a:r>
          </a:p>
          <a:p>
            <a:pPr marL="285750" indent="-285750">
              <a:buClr>
                <a:schemeClr val="bg2"/>
              </a:buClr>
              <a:buFont typeface="Arial" pitchFamily="34" charset="0"/>
              <a:buChar char="•"/>
            </a:pPr>
            <a:r>
              <a:rPr lang="en-US" sz="1400" dirty="0">
                <a:latin typeface="Book Antiqua" pitchFamily="18" charset="0"/>
              </a:rPr>
              <a:t>Engage in civic issues</a:t>
            </a:r>
          </a:p>
          <a:p>
            <a:pPr marL="285750" indent="-285750">
              <a:buClr>
                <a:schemeClr val="bg2"/>
              </a:buClr>
              <a:buFont typeface="Arial" pitchFamily="34" charset="0"/>
              <a:buChar char="•"/>
            </a:pPr>
            <a:r>
              <a:rPr lang="en-US" sz="1400" dirty="0">
                <a:latin typeface="Book Antiqua" pitchFamily="18" charset="0"/>
              </a:rPr>
              <a:t>Teach service-learning strategies with connections to content and community identified needs</a:t>
            </a:r>
          </a:p>
          <a:p>
            <a:pPr marL="285750" indent="-285750">
              <a:buClr>
                <a:schemeClr val="bg2"/>
              </a:buClr>
              <a:buFont typeface="Arial" pitchFamily="34" charset="0"/>
              <a:buChar char="•"/>
            </a:pPr>
            <a:r>
              <a:rPr lang="en-US" sz="1400" dirty="0">
                <a:latin typeface="Book Antiqua" pitchFamily="18" charset="0"/>
              </a:rPr>
              <a:t>Participate civic engagement activities </a:t>
            </a:r>
          </a:p>
          <a:p>
            <a:pPr marL="285750" indent="-285750">
              <a:buClr>
                <a:schemeClr val="bg2"/>
              </a:buClr>
              <a:buFont typeface="Arial" pitchFamily="34" charset="0"/>
              <a:buChar char="•"/>
            </a:pPr>
            <a:r>
              <a:rPr lang="en-US" sz="1400" dirty="0">
                <a:latin typeface="Book Antiqua" pitchFamily="18" charset="0"/>
              </a:rPr>
              <a:t>Student teach in schools</a:t>
            </a:r>
          </a:p>
          <a:p>
            <a:pPr marL="285750" indent="-285750">
              <a:buClr>
                <a:schemeClr val="bg2"/>
              </a:buClr>
              <a:buFont typeface="Arial" pitchFamily="34" charset="0"/>
              <a:buChar char="•"/>
            </a:pPr>
            <a:r>
              <a:rPr lang="en-US" sz="1400" dirty="0">
                <a:latin typeface="Book Antiqua" pitchFamily="18" charset="0"/>
              </a:rPr>
              <a:t>Engage with parents and communities </a:t>
            </a:r>
          </a:p>
          <a:p>
            <a:pPr algn="ctr">
              <a:buClr>
                <a:schemeClr val="bg2"/>
              </a:buClr>
            </a:pPr>
            <a:r>
              <a:rPr lang="en-US" sz="1400" b="1" dirty="0" smtClean="0">
                <a:solidFill>
                  <a:schemeClr val="bg2"/>
                </a:solidFill>
                <a:latin typeface="Book Antiqua" pitchFamily="18" charset="0"/>
              </a:rPr>
              <a:t>REFLECTION</a:t>
            </a:r>
            <a:endParaRPr lang="en-US" sz="1400" b="1" dirty="0">
              <a:solidFill>
                <a:schemeClr val="bg2"/>
              </a:solidFill>
              <a:latin typeface="Book Antiqua" pitchFamily="18" charset="0"/>
            </a:endParaRPr>
          </a:p>
          <a:p>
            <a:pPr marL="285750" indent="-285750">
              <a:buClr>
                <a:schemeClr val="bg2"/>
              </a:buClr>
              <a:buFont typeface="Arial" pitchFamily="34" charset="0"/>
              <a:buChar char="•"/>
            </a:pPr>
            <a:r>
              <a:rPr lang="en-US" sz="1400" dirty="0">
                <a:latin typeface="Book Antiqua" pitchFamily="18" charset="0"/>
              </a:rPr>
              <a:t>Unpack students’ own identities</a:t>
            </a:r>
          </a:p>
          <a:p>
            <a:pPr marL="285750" indent="-285750">
              <a:buClr>
                <a:schemeClr val="bg2"/>
              </a:buClr>
              <a:buFont typeface="Arial" pitchFamily="34" charset="0"/>
              <a:buChar char="•"/>
            </a:pPr>
            <a:r>
              <a:rPr lang="en-US" sz="1400" dirty="0">
                <a:latin typeface="Book Antiqua" pitchFamily="18" charset="0"/>
              </a:rPr>
              <a:t>Reflect on self and identity</a:t>
            </a:r>
          </a:p>
          <a:p>
            <a:pPr marL="285750" indent="-285750">
              <a:buClr>
                <a:schemeClr val="bg2"/>
              </a:buClr>
              <a:buFont typeface="Arial" pitchFamily="34" charset="0"/>
              <a:buChar char="•"/>
            </a:pPr>
            <a:r>
              <a:rPr lang="en-US" sz="1400" dirty="0">
                <a:latin typeface="Book Antiqua" pitchFamily="18" charset="0"/>
              </a:rPr>
              <a:t>Facilitate  reflection seminars</a:t>
            </a:r>
          </a:p>
          <a:p>
            <a:pPr marL="285750" indent="-285750">
              <a:buClr>
                <a:schemeClr val="bg2"/>
              </a:buClr>
              <a:buFont typeface="Arial" pitchFamily="34" charset="0"/>
              <a:buChar char="•"/>
            </a:pPr>
            <a:r>
              <a:rPr lang="en-US" sz="1400" dirty="0">
                <a:latin typeface="Book Antiqua" pitchFamily="18" charset="0"/>
              </a:rPr>
              <a:t>Conduct service learning projects</a:t>
            </a:r>
          </a:p>
          <a:p>
            <a:pPr marL="285750" indent="-285750">
              <a:buClr>
                <a:schemeClr val="bg2"/>
              </a:buClr>
              <a:buFont typeface="Arial" pitchFamily="34" charset="0"/>
              <a:buChar char="•"/>
            </a:pPr>
            <a:r>
              <a:rPr lang="en-US" sz="1400" dirty="0">
                <a:latin typeface="Book Antiqua" pitchFamily="18" charset="0"/>
              </a:rPr>
              <a:t>Reflect on </a:t>
            </a:r>
            <a:r>
              <a:rPr lang="en-US" sz="1400" dirty="0" smtClean="0">
                <a:latin typeface="Book Antiqua" pitchFamily="18" charset="0"/>
              </a:rPr>
              <a:t>practice</a:t>
            </a:r>
          </a:p>
          <a:p>
            <a:pPr lvl="0"/>
            <a:endParaRPr lang="en-US" sz="1400" dirty="0">
              <a:latin typeface="Book Antiqua" pitchFamily="18" charset="0"/>
            </a:endParaRPr>
          </a:p>
          <a:p>
            <a:pPr marL="285750" indent="-285750">
              <a:buClr>
                <a:schemeClr val="bg2"/>
              </a:buClr>
              <a:buFont typeface="Arial" pitchFamily="34" charset="0"/>
              <a:buChar char="•"/>
            </a:pPr>
            <a:endParaRPr lang="en-US" sz="1400" dirty="0">
              <a:latin typeface="Book Antiqua" pitchFamily="18" charset="0"/>
            </a:endParaRPr>
          </a:p>
          <a:p>
            <a:pPr marL="228600" indent="-228600">
              <a:buClr>
                <a:schemeClr val="bg2"/>
              </a:buClr>
              <a:buFont typeface="Arial" pitchFamily="34" charset="0"/>
              <a:buChar char="•"/>
            </a:pPr>
            <a:endParaRPr lang="en-US" sz="1400" dirty="0">
              <a:latin typeface="Book Antiqua" pitchFamily="18" charset="0"/>
            </a:endParaRPr>
          </a:p>
        </p:txBody>
      </p:sp>
      <p:sp>
        <p:nvSpPr>
          <p:cNvPr id="11" name="TextBox 10"/>
          <p:cNvSpPr txBox="1"/>
          <p:nvPr/>
        </p:nvSpPr>
        <p:spPr>
          <a:xfrm>
            <a:off x="-4191000" y="1516322"/>
            <a:ext cx="2598797" cy="738664"/>
          </a:xfrm>
          <a:prstGeom prst="rect">
            <a:avLst/>
          </a:prstGeom>
          <a:noFill/>
        </p:spPr>
        <p:txBody>
          <a:bodyPr wrap="square" rtlCol="0">
            <a:spAutoFit/>
          </a:bodyPr>
          <a:lstStyle/>
          <a:p>
            <a:r>
              <a:rPr lang="en-US" sz="1400" dirty="0"/>
              <a:t/>
            </a:r>
            <a:br>
              <a:rPr lang="en-US" sz="1400" dirty="0"/>
            </a:br>
            <a:endParaRPr lang="en-US" sz="1400" dirty="0" smtClean="0">
              <a:latin typeface="Book Antiqua" pitchFamily="18" charset="0"/>
            </a:endParaRPr>
          </a:p>
          <a:p>
            <a:pPr marL="171450" indent="-171450">
              <a:buFont typeface="Arial" pitchFamily="34" charset="0"/>
              <a:buChar char="•"/>
            </a:pPr>
            <a:endParaRPr lang="en-US" sz="1400" dirty="0">
              <a:latin typeface="Book Antiqua" pitchFamily="18" charset="0"/>
            </a:endParaRPr>
          </a:p>
        </p:txBody>
      </p:sp>
      <p:sp>
        <p:nvSpPr>
          <p:cNvPr id="12" name="TextBox 11"/>
          <p:cNvSpPr txBox="1"/>
          <p:nvPr/>
        </p:nvSpPr>
        <p:spPr>
          <a:xfrm>
            <a:off x="2209800" y="2912079"/>
            <a:ext cx="469103" cy="1858835"/>
          </a:xfrm>
          <a:prstGeom prst="rect">
            <a:avLst/>
          </a:prstGeom>
          <a:noFill/>
        </p:spPr>
        <p:txBody>
          <a:bodyPr vert="wordArtVert" wrap="square" rtlCol="0">
            <a:spAutoFit/>
          </a:bodyPr>
          <a:lstStyle/>
          <a:p>
            <a:pPr algn="ctr"/>
            <a:r>
              <a:rPr lang="en-US" sz="1600" b="1" dirty="0" smtClean="0">
                <a:latin typeface="Book Antiqua" pitchFamily="18" charset="0"/>
              </a:rPr>
              <a:t>PRAXIS</a:t>
            </a:r>
            <a:endParaRPr lang="en-US" sz="1600" b="1" dirty="0">
              <a:latin typeface="Book Antiqua" pitchFamily="18" charset="0"/>
            </a:endParaRPr>
          </a:p>
        </p:txBody>
      </p:sp>
      <p:sp>
        <p:nvSpPr>
          <p:cNvPr id="4" name="TextBox 3"/>
          <p:cNvSpPr txBox="1"/>
          <p:nvPr/>
        </p:nvSpPr>
        <p:spPr>
          <a:xfrm>
            <a:off x="628769" y="5334000"/>
            <a:ext cx="3874288" cy="338554"/>
          </a:xfrm>
          <a:prstGeom prst="rect">
            <a:avLst/>
          </a:prstGeom>
          <a:noFill/>
        </p:spPr>
        <p:txBody>
          <a:bodyPr wrap="square" rtlCol="0">
            <a:spAutoFit/>
          </a:bodyPr>
          <a:lstStyle/>
          <a:p>
            <a:r>
              <a:rPr lang="en-US" sz="1600" dirty="0" smtClean="0">
                <a:solidFill>
                  <a:schemeClr val="bg2"/>
                </a:solidFill>
                <a:latin typeface="Book Antiqua" pitchFamily="18" charset="0"/>
              </a:rPr>
              <a:t>Based </a:t>
            </a:r>
            <a:r>
              <a:rPr lang="en-US" sz="1600" dirty="0">
                <a:solidFill>
                  <a:schemeClr val="bg2"/>
                </a:solidFill>
                <a:latin typeface="Book Antiqua" pitchFamily="18" charset="0"/>
              </a:rPr>
              <a:t>on Paulo </a:t>
            </a:r>
            <a:r>
              <a:rPr lang="en-US" sz="1600" dirty="0" err="1" smtClean="0">
                <a:solidFill>
                  <a:schemeClr val="bg2"/>
                </a:solidFill>
                <a:latin typeface="Book Antiqua" pitchFamily="18" charset="0"/>
              </a:rPr>
              <a:t>Freire’s</a:t>
            </a:r>
            <a:r>
              <a:rPr lang="en-US" sz="1600" dirty="0" smtClean="0">
                <a:solidFill>
                  <a:schemeClr val="bg2"/>
                </a:solidFill>
                <a:latin typeface="Book Antiqua" pitchFamily="18" charset="0"/>
              </a:rPr>
              <a:t> Model of Praxis</a:t>
            </a:r>
            <a:endParaRPr lang="en-US" sz="1600" dirty="0">
              <a:solidFill>
                <a:schemeClr val="bg2"/>
              </a:solidFill>
              <a:latin typeface="Book Antiqua" pitchFamily="18" charset="0"/>
            </a:endParaRPr>
          </a:p>
        </p:txBody>
      </p:sp>
      <p:graphicFrame>
        <p:nvGraphicFramePr>
          <p:cNvPr id="8" name="Diagram 7"/>
          <p:cNvGraphicFramePr/>
          <p:nvPr>
            <p:extLst>
              <p:ext uri="{D42A27DB-BD31-4B8C-83A1-F6EECF244321}">
                <p14:modId xmlns:p14="http://schemas.microsoft.com/office/powerpoint/2010/main" val="3830373164"/>
              </p:ext>
            </p:extLst>
          </p:nvPr>
        </p:nvGraphicFramePr>
        <p:xfrm>
          <a:off x="495295" y="1552637"/>
          <a:ext cx="3898112" cy="4064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533400" y="304800"/>
            <a:ext cx="8183563" cy="1052513"/>
          </a:xfrm>
        </p:spPr>
        <p:txBody>
          <a:bodyPr>
            <a:normAutofit/>
          </a:bodyPr>
          <a:lstStyle/>
          <a:p>
            <a:pPr algn="ctr" eaLnBrk="1" fontAlgn="auto" hangingPunct="1">
              <a:spcAft>
                <a:spcPts val="0"/>
              </a:spcAft>
              <a:defRPr/>
            </a:pPr>
            <a:r>
              <a:rPr lang="en-US" dirty="0" smtClean="0">
                <a:solidFill>
                  <a:schemeClr val="bg2"/>
                </a:solidFill>
                <a:effectLst/>
                <a:latin typeface="Book Antiqua" pitchFamily="18" charset="0"/>
              </a:rPr>
              <a:t>TeacherCorps Cohort 2012-2013</a:t>
            </a:r>
          </a:p>
        </p:txBody>
      </p:sp>
      <p:sp>
        <p:nvSpPr>
          <p:cNvPr id="12291" name="Content Placeholder 2"/>
          <p:cNvSpPr>
            <a:spLocks noGrp="1"/>
          </p:cNvSpPr>
          <p:nvPr>
            <p:ph idx="1"/>
          </p:nvPr>
        </p:nvSpPr>
        <p:spPr>
          <a:xfrm>
            <a:off x="1143000" y="1600200"/>
            <a:ext cx="8183563" cy="4495800"/>
          </a:xfrm>
        </p:spPr>
        <p:txBody>
          <a:bodyPr/>
          <a:lstStyle/>
          <a:p>
            <a:pPr eaLnBrk="1" hangingPunct="1"/>
            <a:r>
              <a:rPr lang="en-US" sz="1600" dirty="0" smtClean="0">
                <a:latin typeface="Book Antiqua" pitchFamily="18" charset="0"/>
              </a:rPr>
              <a:t>K-12 Teacher Education Candidates (Elementary and Secondary)</a:t>
            </a:r>
          </a:p>
          <a:p>
            <a:pPr eaLnBrk="1" hangingPunct="1"/>
            <a:r>
              <a:rPr lang="en-US" sz="1600" dirty="0" smtClean="0">
                <a:latin typeface="Book Antiqua" pitchFamily="18" charset="0"/>
              </a:rPr>
              <a:t>17 teacher candidates (10 teacher candidates in 2011- 2012)</a:t>
            </a:r>
          </a:p>
          <a:p>
            <a:pPr eaLnBrk="1" hangingPunct="1"/>
            <a:r>
              <a:rPr lang="en-US" sz="1600" dirty="0" smtClean="0">
                <a:latin typeface="Book Antiqua" pitchFamily="18" charset="0"/>
              </a:rPr>
              <a:t>Field Experience Placements </a:t>
            </a:r>
            <a:r>
              <a:rPr lang="en-US" sz="1600" dirty="0">
                <a:latin typeface="Book Antiqua" pitchFamily="18" charset="0"/>
              </a:rPr>
              <a:t>i</a:t>
            </a:r>
            <a:r>
              <a:rPr lang="en-US" sz="1600" dirty="0" smtClean="0">
                <a:latin typeface="Book Antiqua" pitchFamily="18" charset="0"/>
              </a:rPr>
              <a:t>n public and charter elementary, middle, </a:t>
            </a:r>
          </a:p>
          <a:p>
            <a:pPr marL="0" indent="0" eaLnBrk="1" hangingPunct="1">
              <a:buNone/>
            </a:pPr>
            <a:r>
              <a:rPr lang="en-US" sz="1600" dirty="0">
                <a:latin typeface="Book Antiqua" pitchFamily="18" charset="0"/>
              </a:rPr>
              <a:t> </a:t>
            </a:r>
            <a:r>
              <a:rPr lang="en-US" sz="1600" dirty="0" smtClean="0">
                <a:latin typeface="Book Antiqua" pitchFamily="18" charset="0"/>
              </a:rPr>
              <a:t>     and high schools</a:t>
            </a:r>
          </a:p>
          <a:p>
            <a:pPr eaLnBrk="1" hangingPunct="1">
              <a:buFont typeface="Arial" charset="0"/>
              <a:buNone/>
            </a:pPr>
            <a:endParaRPr lang="en-US" dirty="0" smtClean="0"/>
          </a:p>
        </p:txBody>
      </p:sp>
      <p:sp>
        <p:nvSpPr>
          <p:cNvPr id="12292" name="AutoShape 5" descr="Download IMG_0041.JPG (400.0 KB)"/>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62463" y="3048000"/>
            <a:ext cx="4618705"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Custom 2">
      <a:dk1>
        <a:sysClr val="windowText" lastClr="000000"/>
      </a:dk1>
      <a:lt1>
        <a:srgbClr val="FFFFFF"/>
      </a:lt1>
      <a:dk2>
        <a:srgbClr val="696464"/>
      </a:dk2>
      <a:lt2>
        <a:srgbClr val="900000"/>
      </a:lt2>
      <a:accent1>
        <a:srgbClr val="900000"/>
      </a:accent1>
      <a:accent2>
        <a:srgbClr val="900000"/>
      </a:accent2>
      <a:accent3>
        <a:srgbClr val="696464"/>
      </a:accent3>
      <a:accent4>
        <a:srgbClr val="000000"/>
      </a:accent4>
      <a:accent5>
        <a:srgbClr val="C00000"/>
      </a:accent5>
      <a:accent6>
        <a:srgbClr val="000000"/>
      </a:accent6>
      <a:hlink>
        <a:srgbClr val="696464"/>
      </a:hlink>
      <a:folHlink>
        <a:srgbClr val="96A9A9"/>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1468</TotalTime>
  <Words>914</Words>
  <Application>Microsoft Office PowerPoint</Application>
  <PresentationFormat>On-screen Show (4:3)</PresentationFormat>
  <Paragraphs>233</Paragraphs>
  <Slides>21</Slides>
  <Notes>19</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Aspect</vt:lpstr>
      <vt:lpstr>        TeacherCorps   Community Engagement Center and Department of Teacher Education  </vt:lpstr>
      <vt:lpstr>State of Education in NM</vt:lpstr>
      <vt:lpstr>PowerPoint Presentation</vt:lpstr>
      <vt:lpstr>Connecting AmeriCorps</vt:lpstr>
      <vt:lpstr>PowerPoint Presentation</vt:lpstr>
      <vt:lpstr>PowerPoint Presentation</vt:lpstr>
      <vt:lpstr>The Basics of TeacherCorps</vt:lpstr>
      <vt:lpstr>Pedagogical Approach </vt:lpstr>
      <vt:lpstr>TeacherCorps Cohort 2012-2013</vt:lpstr>
      <vt:lpstr>TeacherCorps Experience</vt:lpstr>
      <vt:lpstr>Reflection Seminar Topics</vt:lpstr>
      <vt:lpstr>PowerPoint Presentation</vt:lpstr>
      <vt:lpstr>Data Collection</vt:lpstr>
      <vt:lpstr>PowerPoint Presentation</vt:lpstr>
      <vt:lpstr>PowerPoint Presentation</vt:lpstr>
      <vt:lpstr>PowerPoint Presentation</vt:lpstr>
      <vt:lpstr>PowerPoint Presentation</vt:lpstr>
      <vt:lpstr>PowerPoint Presentation</vt:lpstr>
      <vt:lpstr>PowerPoint Presentation</vt:lpstr>
      <vt:lpstr>TeacherCorps Testimonials</vt:lpstr>
      <vt:lpstr>Contact Information: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TeacherCorps:  Connecting AmeriCorps &amp; Teacher Education in a Service-Learning Initiative for Schools &amp; Communities</dc:title>
  <dc:creator>CLPS Latitude D520</dc:creator>
  <cp:lastModifiedBy>CEC-02</cp:lastModifiedBy>
  <cp:revision>99</cp:revision>
  <cp:lastPrinted>2012-09-17T20:46:45Z</cp:lastPrinted>
  <dcterms:created xsi:type="dcterms:W3CDTF">2012-02-06T17:16:25Z</dcterms:created>
  <dcterms:modified xsi:type="dcterms:W3CDTF">2012-09-19T22:40:48Z</dcterms:modified>
</cp:coreProperties>
</file>